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37"/>
  </p:notesMasterIdLst>
  <p:handoutMasterIdLst>
    <p:handoutMasterId r:id="rId38"/>
  </p:handoutMasterIdLst>
  <p:sldIdLst>
    <p:sldId id="419" r:id="rId2"/>
    <p:sldId id="420" r:id="rId3"/>
    <p:sldId id="505" r:id="rId4"/>
    <p:sldId id="506" r:id="rId5"/>
    <p:sldId id="508" r:id="rId6"/>
    <p:sldId id="510" r:id="rId7"/>
    <p:sldId id="512" r:id="rId8"/>
    <p:sldId id="513" r:id="rId9"/>
    <p:sldId id="515" r:id="rId10"/>
    <p:sldId id="517" r:id="rId11"/>
    <p:sldId id="522" r:id="rId12"/>
    <p:sldId id="521" r:id="rId13"/>
    <p:sldId id="524" r:id="rId14"/>
    <p:sldId id="525" r:id="rId15"/>
    <p:sldId id="526" r:id="rId16"/>
    <p:sldId id="528" r:id="rId17"/>
    <p:sldId id="529" r:id="rId18"/>
    <p:sldId id="530" r:id="rId19"/>
    <p:sldId id="531" r:id="rId20"/>
    <p:sldId id="533" r:id="rId21"/>
    <p:sldId id="532" r:id="rId22"/>
    <p:sldId id="534" r:id="rId23"/>
    <p:sldId id="536" r:id="rId24"/>
    <p:sldId id="538" r:id="rId25"/>
    <p:sldId id="539" r:id="rId26"/>
    <p:sldId id="447" r:id="rId27"/>
    <p:sldId id="499" r:id="rId28"/>
    <p:sldId id="501" r:id="rId29"/>
    <p:sldId id="503" r:id="rId30"/>
    <p:sldId id="507" r:id="rId31"/>
    <p:sldId id="523" r:id="rId32"/>
    <p:sldId id="540" r:id="rId33"/>
    <p:sldId id="541" r:id="rId34"/>
    <p:sldId id="542" r:id="rId35"/>
    <p:sldId id="543" r:id="rId36"/>
  </p:sldIdLst>
  <p:sldSz cx="9144000" cy="6858000" type="screen4x3"/>
  <p:notesSz cx="6797675" cy="9926638"/>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E25908A-A65A-4215-B616-9E95C101EBE0}">
          <p14:sldIdLst>
            <p14:sldId id="419"/>
            <p14:sldId id="420"/>
            <p14:sldId id="505"/>
            <p14:sldId id="506"/>
            <p14:sldId id="508"/>
            <p14:sldId id="510"/>
            <p14:sldId id="512"/>
            <p14:sldId id="513"/>
            <p14:sldId id="515"/>
            <p14:sldId id="517"/>
            <p14:sldId id="522"/>
            <p14:sldId id="521"/>
            <p14:sldId id="524"/>
            <p14:sldId id="525"/>
            <p14:sldId id="526"/>
            <p14:sldId id="528"/>
            <p14:sldId id="529"/>
            <p14:sldId id="530"/>
            <p14:sldId id="531"/>
            <p14:sldId id="533"/>
            <p14:sldId id="532"/>
            <p14:sldId id="534"/>
            <p14:sldId id="536"/>
            <p14:sldId id="538"/>
            <p14:sldId id="539"/>
            <p14:sldId id="447"/>
            <p14:sldId id="499"/>
            <p14:sldId id="501"/>
            <p14:sldId id="503"/>
            <p14:sldId id="507"/>
            <p14:sldId id="523"/>
            <p14:sldId id="540"/>
            <p14:sldId id="541"/>
            <p14:sldId id="542"/>
            <p14:sldId id="543"/>
          </p14:sldIdLst>
        </p14:section>
      </p14:sectionLst>
    </p:ext>
    <p:ext uri="{EFAFB233-063F-42B5-8137-9DF3F51BA10A}">
      <p15:sldGuideLst xmlns:p15="http://schemas.microsoft.com/office/powerpoint/2012/main">
        <p15:guide id="1" orient="horz" pos="2864" userDrawn="1">
          <p15:clr>
            <a:srgbClr val="A4A3A4"/>
          </p15:clr>
        </p15:guide>
        <p15:guide id="2" pos="208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何富军" initials="何" lastIdx="1" clrIdx="0"/>
  <p:cmAuthor id="2" name="闫秀丽" initials="闫" lastIdx="0" clrIdx="0"/>
  <p:cmAuthor id="3" name="fafa" initials="f" lastIdx="2" clrIdx="1"/>
  <p:cmAuthor id="4" name="王习习" initials="王"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FB0"/>
    <a:srgbClr val="E9EDF4"/>
    <a:srgbClr val="FFFFFF"/>
    <a:srgbClr val="CCC1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40" autoAdjust="0"/>
    <p:restoredTop sz="82695" autoAdjust="0"/>
  </p:normalViewPr>
  <p:slideViewPr>
    <p:cSldViewPr showGuides="1">
      <p:cViewPr varScale="1">
        <p:scale>
          <a:sx n="64" d="100"/>
          <a:sy n="64" d="100"/>
        </p:scale>
        <p:origin x="854" y="38"/>
      </p:cViewPr>
      <p:guideLst>
        <p:guide orient="horz" pos="2864"/>
        <p:guide pos="2084"/>
      </p:guideLst>
    </p:cSldViewPr>
  </p:slideViewPr>
  <p:notesTextViewPr>
    <p:cViewPr>
      <p:scale>
        <a:sx n="100" d="100"/>
        <a:sy n="100" d="100"/>
      </p:scale>
      <p:origin x="0" y="0"/>
    </p:cViewPr>
  </p:notesTextViewPr>
  <p:notesViewPr>
    <p:cSldViewPr>
      <p:cViewPr varScale="1">
        <p:scale>
          <a:sx n="65" d="100"/>
          <a:sy n="65" d="100"/>
        </p:scale>
        <p:origin x="294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45659" cy="49863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836" y="1"/>
            <a:ext cx="2945659" cy="498630"/>
          </a:xfrm>
          <a:prstGeom prst="rect">
            <a:avLst/>
          </a:prstGeom>
        </p:spPr>
        <p:txBody>
          <a:bodyPr vert="horz" lIns="91440" tIns="45720" rIns="91440" bIns="45720" rtlCol="0"/>
          <a:lstStyle>
            <a:lvl1pPr algn="r">
              <a:defRPr sz="1200"/>
            </a:lvl1pPr>
          </a:lstStyle>
          <a:p>
            <a:fld id="{DF267078-FDED-44BF-A4ED-30D9B683C2E9}" type="datetimeFigureOut">
              <a:rPr lang="de-DE" smtClean="0"/>
              <a:t>11.12.2024</a:t>
            </a:fld>
            <a:endParaRPr lang="de-DE"/>
          </a:p>
        </p:txBody>
      </p:sp>
      <p:sp>
        <p:nvSpPr>
          <p:cNvPr id="4" name="Fußzeilenplatzhalter 3"/>
          <p:cNvSpPr>
            <a:spLocks noGrp="1"/>
          </p:cNvSpPr>
          <p:nvPr>
            <p:ph type="ftr" sz="quarter" idx="2"/>
          </p:nvPr>
        </p:nvSpPr>
        <p:spPr>
          <a:xfrm>
            <a:off x="0" y="9428010"/>
            <a:ext cx="2945659" cy="498629"/>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836" y="9428010"/>
            <a:ext cx="2945659" cy="498629"/>
          </a:xfrm>
          <a:prstGeom prst="rect">
            <a:avLst/>
          </a:prstGeom>
        </p:spPr>
        <p:txBody>
          <a:bodyPr vert="horz" lIns="91440" tIns="45720" rIns="91440" bIns="45720" rtlCol="0" anchor="b"/>
          <a:lstStyle>
            <a:lvl1pPr algn="r">
              <a:defRPr sz="1200"/>
            </a:lvl1pPr>
          </a:lstStyle>
          <a:p>
            <a:fld id="{FAC9B022-FA0F-4FA2-A3BC-95F5C8C72AF4}" type="slidenum">
              <a:rPr lang="de-DE" smtClean="0"/>
              <a:t>‹#›</a:t>
            </a:fld>
            <a:endParaRPr 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63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836" y="1"/>
            <a:ext cx="2945659" cy="498630"/>
          </a:xfrm>
          <a:prstGeom prst="rect">
            <a:avLst/>
          </a:prstGeom>
        </p:spPr>
        <p:txBody>
          <a:bodyPr vert="horz" lIns="91440" tIns="45720" rIns="91440" bIns="45720" rtlCol="0"/>
          <a:lstStyle>
            <a:lvl1pPr algn="r">
              <a:defRPr sz="1200"/>
            </a:lvl1pPr>
          </a:lstStyle>
          <a:p>
            <a:fld id="{6E4E2591-14CC-416E-AAB0-C5D07273B705}" type="datetimeFigureOut">
              <a:rPr lang="zh-CN" altLang="en-US" smtClean="0"/>
              <a:t>2024/12/11</a:t>
            </a:fld>
            <a:endParaRPr lang="zh-CN" altLang="en-US"/>
          </a:p>
        </p:txBody>
      </p:sp>
      <p:sp>
        <p:nvSpPr>
          <p:cNvPr id="4" name="幻灯片图像占位符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197"/>
            <a:ext cx="5438140" cy="3908613"/>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8010"/>
            <a:ext cx="2945659" cy="498629"/>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836" y="9428010"/>
            <a:ext cx="2945659" cy="498629"/>
          </a:xfrm>
          <a:prstGeom prst="rect">
            <a:avLst/>
          </a:prstGeom>
        </p:spPr>
        <p:txBody>
          <a:bodyPr vert="horz" lIns="91440" tIns="45720" rIns="91440" bIns="45720" rtlCol="0" anchor="b"/>
          <a:lstStyle>
            <a:lvl1pPr algn="r">
              <a:defRPr sz="1200"/>
            </a:lvl1pPr>
          </a:lstStyle>
          <a:p>
            <a:fld id="{9DB4E6B9-D457-4B0C-A303-568F1F914B0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Good afternoon! I am Ke Zhang, conducting research on </a:t>
            </a:r>
            <a:r>
              <a:rPr lang="en-US" altLang="zh-CN" b="1" dirty="0"/>
              <a:t>DORIS-Based Ionospheric Correction for Single-Frequency Radar Altimetry</a:t>
            </a:r>
            <a:r>
              <a:rPr lang="en-US" altLang="zh-CN" dirty="0"/>
              <a:t> under the supervision of Professor Michael Schmidt and </a:t>
            </a:r>
            <a:r>
              <a:rPr lang="en-US" altLang="zh-CN" sz="1200" kern="0" dirty="0">
                <a:solidFill>
                  <a:schemeClr val="tx2"/>
                </a:solidFill>
              </a:rPr>
              <a:t>Denise </a:t>
            </a:r>
            <a:r>
              <a:rPr lang="en-US" altLang="zh-CN" sz="1200" kern="0" dirty="0" err="1">
                <a:solidFill>
                  <a:schemeClr val="tx2"/>
                </a:solidFill>
              </a:rPr>
              <a:t>Dettmering</a:t>
            </a:r>
            <a:r>
              <a:rPr lang="en-US" altLang="zh-CN" sz="1200" kern="0" dirty="0">
                <a:solidFill>
                  <a:schemeClr val="tx2"/>
                </a:solidFill>
              </a:rPr>
              <a:t>.</a:t>
            </a:r>
            <a:endParaRPr lang="en-US" altLang="zh-CN" dirty="0"/>
          </a:p>
        </p:txBody>
      </p:sp>
      <p:sp>
        <p:nvSpPr>
          <p:cNvPr id="4" name="Slide Number Placeholder 3"/>
          <p:cNvSpPr>
            <a:spLocks noGrp="1"/>
          </p:cNvSpPr>
          <p:nvPr>
            <p:ph type="sldNum" sz="quarter" idx="5"/>
          </p:nvPr>
        </p:nvSpPr>
        <p:spPr/>
        <p:txBody>
          <a:bodyPr/>
          <a:lstStyle/>
          <a:p>
            <a:fld id="{D7C21FF6-9947-4EA7-A8EC-B7AFD11518DD}" type="slidenum">
              <a:rPr lang="de-DE" smtClean="0"/>
              <a:t>1</a:t>
            </a:fld>
            <a:endParaRPr lang="de-DE"/>
          </a:p>
        </p:txBody>
      </p:sp>
    </p:spTree>
    <p:extLst>
      <p:ext uri="{BB962C8B-B14F-4D97-AF65-F5344CB8AC3E}">
        <p14:creationId xmlns:p14="http://schemas.microsoft.com/office/powerpoint/2010/main" val="2579323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71859-0E69-F448-2D45-7E9A93C934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C9D4EE-1733-C5DB-DD51-554CEFC865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B72DB31-162C-5CBA-D66B-AAB30494C22A}"/>
              </a:ext>
            </a:extLst>
          </p:cNvPr>
          <p:cNvSpPr>
            <a:spLocks noGrp="1"/>
          </p:cNvSpPr>
          <p:nvPr>
            <p:ph type="body" idx="1"/>
          </p:nvPr>
        </p:nvSpPr>
        <p:spPr/>
        <p:txBody>
          <a:bodyPr/>
          <a:lstStyle/>
          <a:p>
            <a:r>
              <a:rPr lang="en-US" altLang="zh-CN" dirty="0"/>
              <a:t>In the next section, we will analyze and compare the methods and parameters just introduced. The results generated with the optimal parameters will also be compared with those obtained from the </a:t>
            </a:r>
            <a:r>
              <a:rPr lang="en-US" altLang="zh-CN" b="1" dirty="0"/>
              <a:t>GIM model</a:t>
            </a:r>
            <a:r>
              <a:rPr lang="en-US" altLang="zh-CN" dirty="0"/>
              <a:t>.</a:t>
            </a:r>
          </a:p>
        </p:txBody>
      </p:sp>
      <p:sp>
        <p:nvSpPr>
          <p:cNvPr id="4" name="灯片编号占位符 3">
            <a:extLst>
              <a:ext uri="{FF2B5EF4-FFF2-40B4-BE49-F238E27FC236}">
                <a16:creationId xmlns:a16="http://schemas.microsoft.com/office/drawing/2014/main" id="{2B165D84-AFA6-7975-55B4-0E9035D52360}"/>
              </a:ext>
            </a:extLst>
          </p:cNvPr>
          <p:cNvSpPr>
            <a:spLocks noGrp="1"/>
          </p:cNvSpPr>
          <p:nvPr>
            <p:ph type="sldNum" sz="quarter" idx="10"/>
          </p:nvPr>
        </p:nvSpPr>
        <p:spPr/>
        <p:txBody>
          <a:bodyPr/>
          <a:lstStyle/>
          <a:p>
            <a:fld id="{9DB4E6B9-D457-4B0C-A303-568F1F914B04}" type="slidenum">
              <a:rPr lang="zh-CN" altLang="en-US" smtClean="0"/>
              <a:t>10</a:t>
            </a:fld>
            <a:endParaRPr lang="zh-CN" altLang="en-US"/>
          </a:p>
        </p:txBody>
      </p:sp>
    </p:spTree>
    <p:extLst>
      <p:ext uri="{BB962C8B-B14F-4D97-AF65-F5344CB8AC3E}">
        <p14:creationId xmlns:p14="http://schemas.microsoft.com/office/powerpoint/2010/main" val="1777717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1E857-E67F-F377-BB67-877953993E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34046-3F39-11A4-841C-52D0AF80D6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D7311D3-EA60-5D65-0547-55DD36D89B65}"/>
              </a:ext>
            </a:extLst>
          </p:cNvPr>
          <p:cNvSpPr>
            <a:spLocks noGrp="1"/>
          </p:cNvSpPr>
          <p:nvPr>
            <p:ph type="body" idx="1"/>
          </p:nvPr>
        </p:nvSpPr>
        <p:spPr/>
        <p:txBody>
          <a:bodyPr/>
          <a:lstStyle/>
          <a:p>
            <a:r>
              <a:rPr lang="en-US" altLang="zh-CN" dirty="0"/>
              <a:t>First, I will introduce the criteria for parameter comparison and the dataset used. Here:</a:t>
            </a:r>
          </a:p>
          <a:p>
            <a:pPr>
              <a:buFont typeface="Arial" panose="020B0604020202020204" pitchFamily="34" charset="0"/>
              <a:buChar char="•"/>
            </a:pPr>
            <a:r>
              <a:rPr lang="en-US" altLang="zh-CN" b="1" dirty="0"/>
              <a:t>Accuracy</a:t>
            </a:r>
            <a:r>
              <a:rPr lang="en-US" altLang="zh-CN" dirty="0"/>
              <a:t> is measured as the RMS of the difference between </a:t>
            </a:r>
            <a:r>
              <a:rPr lang="en-US" altLang="zh-CN" b="1" dirty="0"/>
              <a:t>DORIS-based altimetry VTEC</a:t>
            </a:r>
            <a:r>
              <a:rPr lang="en-US" altLang="zh-CN" dirty="0"/>
              <a:t> and </a:t>
            </a:r>
            <a:r>
              <a:rPr lang="en-US" altLang="zh-CN" b="1" dirty="0"/>
              <a:t>dual-frequency altimetry VTEC</a:t>
            </a:r>
            <a:r>
              <a:rPr lang="en-US" altLang="zh-CN" dirty="0"/>
              <a:t>.</a:t>
            </a:r>
          </a:p>
          <a:p>
            <a:pPr>
              <a:buFont typeface="Arial" panose="020B0604020202020204" pitchFamily="34" charset="0"/>
              <a:buChar char="•"/>
            </a:pPr>
            <a:r>
              <a:rPr lang="en-US" altLang="zh-CN" b="1" dirty="0"/>
              <a:t>Data coverage</a:t>
            </a:r>
            <a:r>
              <a:rPr lang="en-US" altLang="zh-CN" dirty="0"/>
              <a:t> is defined as the percentage of altimetry IPP locations for which ionospheric correction can be derived using DORIS data.</a:t>
            </a:r>
          </a:p>
          <a:p>
            <a:r>
              <a:rPr lang="en-US" altLang="zh-CN" dirty="0"/>
              <a:t>The figure illustrates the relationship between </a:t>
            </a:r>
            <a:r>
              <a:rPr lang="en-US" altLang="zh-CN" b="1" dirty="0"/>
              <a:t>coverage</a:t>
            </a:r>
            <a:r>
              <a:rPr lang="en-US" altLang="zh-CN" dirty="0"/>
              <a:t> and </a:t>
            </a:r>
            <a:r>
              <a:rPr lang="en-US" altLang="zh-CN" b="1" dirty="0"/>
              <a:t>accuracy</a:t>
            </a:r>
            <a:r>
              <a:rPr lang="en-US" altLang="zh-CN" dirty="0"/>
              <a:t> for various parameter sets on DOY 221 in 2023. In the right-hand curve, as accuracy improves, data coverage decreases. In contrast, on the left-hand curve, overly strict data selection criteria fail to improve accuracy. Naturally, extremely low coverage diminishes the practical utility of the method.</a:t>
            </a:r>
          </a:p>
          <a:p>
            <a:r>
              <a:rPr lang="en-US" altLang="zh-CN" dirty="0"/>
              <a:t>The figure shows that comparing accuracy alone without considering data coverage is insufficient. Therefore, in this thesis, a baseline of </a:t>
            </a:r>
            <a:r>
              <a:rPr lang="en-US" altLang="zh-CN" b="1" dirty="0"/>
              <a:t>50% data coverage</a:t>
            </a:r>
            <a:r>
              <a:rPr lang="en-US" altLang="zh-CN" dirty="0"/>
              <a:t> is set for comparison. All parameter combinations listed later are evaluated with this uniform </a:t>
            </a:r>
            <a:r>
              <a:rPr lang="en-US" altLang="zh-CN" b="1" dirty="0"/>
              <a:t>50% data coverage</a:t>
            </a:r>
            <a:r>
              <a:rPr lang="en-US" altLang="zh-CN" dirty="0"/>
              <a:t> as the benchmark.</a:t>
            </a:r>
          </a:p>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E66FDA3A-5228-0CED-F2D9-93552C5BDC5E}"/>
              </a:ext>
            </a:extLst>
          </p:cNvPr>
          <p:cNvSpPr>
            <a:spLocks noGrp="1"/>
          </p:cNvSpPr>
          <p:nvPr>
            <p:ph type="sldNum" sz="quarter" idx="10"/>
          </p:nvPr>
        </p:nvSpPr>
        <p:spPr/>
        <p:txBody>
          <a:bodyPr/>
          <a:lstStyle/>
          <a:p>
            <a:fld id="{9DB4E6B9-D457-4B0C-A303-568F1F914B04}" type="slidenum">
              <a:rPr lang="zh-CN" altLang="en-US" smtClean="0"/>
              <a:t>11</a:t>
            </a:fld>
            <a:endParaRPr lang="zh-CN" altLang="en-US"/>
          </a:p>
        </p:txBody>
      </p:sp>
    </p:spTree>
    <p:extLst>
      <p:ext uri="{BB962C8B-B14F-4D97-AF65-F5344CB8AC3E}">
        <p14:creationId xmlns:p14="http://schemas.microsoft.com/office/powerpoint/2010/main" val="1410329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49E6C-397C-F880-62FA-4A06E5A245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7C4018-50C0-46F1-964B-0421FB8D95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8FCFC3-697C-A7D9-FF85-722CFC2963F9}"/>
              </a:ext>
            </a:extLst>
          </p:cNvPr>
          <p:cNvSpPr>
            <a:spLocks noGrp="1"/>
          </p:cNvSpPr>
          <p:nvPr>
            <p:ph type="body" idx="1"/>
          </p:nvPr>
        </p:nvSpPr>
        <p:spPr/>
        <p:txBody>
          <a:bodyPr/>
          <a:lstStyle/>
          <a:p>
            <a:r>
              <a:rPr lang="en-US" altLang="zh-CN" dirty="0"/>
              <a:t>The first figure illustrates the </a:t>
            </a:r>
            <a:r>
              <a:rPr lang="en-US" altLang="zh-CN" b="1" dirty="0"/>
              <a:t>ionospheric activity</a:t>
            </a:r>
            <a:r>
              <a:rPr lang="en-US" altLang="zh-CN" dirty="0"/>
              <a:t> during two comparison periods:</a:t>
            </a:r>
          </a:p>
          <a:p>
            <a:pPr>
              <a:buFont typeface="Arial" panose="020B0604020202020204" pitchFamily="34" charset="0"/>
              <a:buChar char="•"/>
            </a:pPr>
            <a:r>
              <a:rPr lang="en-US" altLang="zh-CN" dirty="0"/>
              <a:t>On the </a:t>
            </a:r>
            <a:r>
              <a:rPr lang="en-US" altLang="zh-CN" b="1" dirty="0"/>
              <a:t>left</a:t>
            </a:r>
            <a:r>
              <a:rPr lang="en-US" altLang="zh-CN" dirty="0"/>
              <a:t>, the ionosphere is </a:t>
            </a:r>
            <a:r>
              <a:rPr lang="en-US" altLang="zh-CN" b="1" dirty="0"/>
              <a:t>calm and stable</a:t>
            </a:r>
            <a:r>
              <a:rPr lang="en-US" altLang="zh-CN" dirty="0"/>
              <a:t> over 7 days in late 2019.</a:t>
            </a:r>
          </a:p>
          <a:p>
            <a:pPr>
              <a:buFont typeface="Arial" panose="020B0604020202020204" pitchFamily="34" charset="0"/>
              <a:buChar char="•"/>
            </a:pPr>
            <a:r>
              <a:rPr lang="en-US" altLang="zh-CN" dirty="0"/>
              <a:t>On the </a:t>
            </a:r>
            <a:r>
              <a:rPr lang="en-US" altLang="zh-CN" b="1" dirty="0"/>
              <a:t>right</a:t>
            </a:r>
            <a:r>
              <a:rPr lang="en-US" altLang="zh-CN" dirty="0"/>
              <a:t>, the ionosphere is </a:t>
            </a:r>
            <a:r>
              <a:rPr lang="en-US" altLang="zh-CN" b="1" dirty="0"/>
              <a:t>highly active</a:t>
            </a:r>
            <a:r>
              <a:rPr lang="en-US" altLang="zh-CN" dirty="0"/>
              <a:t> over 7 days in May 2024, with </a:t>
            </a:r>
            <a:r>
              <a:rPr lang="en-US" altLang="zh-CN" b="1" dirty="0"/>
              <a:t>geomagnetic storms</a:t>
            </a:r>
            <a:r>
              <a:rPr lang="en-US" altLang="zh-CN" dirty="0"/>
              <a:t> occurring on DOY 131 and 132.</a:t>
            </a:r>
          </a:p>
          <a:p>
            <a:r>
              <a:rPr lang="en-US" altLang="zh-CN" dirty="0"/>
              <a:t>The second figure shows the number of </a:t>
            </a:r>
            <a:r>
              <a:rPr lang="en-US" altLang="zh-CN" b="1" dirty="0"/>
              <a:t>altimetry and DORIS VTEC observations</a:t>
            </a:r>
            <a:r>
              <a:rPr lang="en-US" altLang="zh-CN" dirty="0"/>
              <a:t> during these periods:</a:t>
            </a:r>
          </a:p>
          <a:p>
            <a:pPr>
              <a:buFont typeface="Arial" panose="020B0604020202020204" pitchFamily="34" charset="0"/>
              <a:buChar char="•"/>
            </a:pPr>
            <a:r>
              <a:rPr lang="en-US" altLang="zh-CN" dirty="0"/>
              <a:t>The </a:t>
            </a:r>
            <a:r>
              <a:rPr lang="en-US" altLang="zh-CN" b="1" dirty="0"/>
              <a:t>altimetry count</a:t>
            </a:r>
            <a:r>
              <a:rPr lang="en-US" altLang="zh-CN" dirty="0"/>
              <a:t> refers to the number of dual-frequency altimetry VTEC observations at altimetry IPPs.</a:t>
            </a:r>
          </a:p>
          <a:p>
            <a:pPr>
              <a:buFont typeface="Arial" panose="020B0604020202020204" pitchFamily="34" charset="0"/>
              <a:buChar char="•"/>
            </a:pPr>
            <a:r>
              <a:rPr lang="en-US" altLang="zh-CN" dirty="0"/>
              <a:t>The </a:t>
            </a:r>
            <a:r>
              <a:rPr lang="en-US" altLang="zh-CN" b="1" dirty="0"/>
              <a:t>DORIS count</a:t>
            </a:r>
            <a:r>
              <a:rPr lang="en-US" altLang="zh-CN" dirty="0"/>
              <a:t> refers to the number of DORIS VTEC observations at DORIS IPPs.</a:t>
            </a:r>
          </a:p>
          <a:p>
            <a:r>
              <a:rPr lang="en-US" altLang="zh-CN" dirty="0"/>
              <a:t>Altimetry observations remain relatively stable across the two periods. However, for DORIS, there is a significant decrease in observation counts during the active ionospheric period, with approximately </a:t>
            </a:r>
            <a:r>
              <a:rPr lang="en-US" altLang="zh-CN" b="1" dirty="0"/>
              <a:t>12,000 fewer observations</a:t>
            </a:r>
            <a:r>
              <a:rPr lang="en-US" altLang="zh-CN" dirty="0"/>
              <a:t>. This reduction is partly due to </a:t>
            </a:r>
            <a:r>
              <a:rPr lang="en-US" altLang="zh-CN" b="1" dirty="0"/>
              <a:t>cycle slip detection</a:t>
            </a:r>
            <a:r>
              <a:rPr lang="en-US" altLang="zh-CN" dirty="0"/>
              <a:t> and partly due to the </a:t>
            </a:r>
            <a:r>
              <a:rPr lang="en-US" altLang="zh-CN" b="1" dirty="0"/>
              <a:t>loss of signals at one frequency</a:t>
            </a:r>
            <a:r>
              <a:rPr lang="en-US" altLang="zh-CN" dirty="0"/>
              <a:t> during active ionospheric conditions, which is more frequent compared to the quiet period.</a:t>
            </a:r>
          </a:p>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D35CA979-F1FD-BB90-7726-4611E28AB3BA}"/>
              </a:ext>
            </a:extLst>
          </p:cNvPr>
          <p:cNvSpPr>
            <a:spLocks noGrp="1"/>
          </p:cNvSpPr>
          <p:nvPr>
            <p:ph type="sldNum" sz="quarter" idx="10"/>
          </p:nvPr>
        </p:nvSpPr>
        <p:spPr/>
        <p:txBody>
          <a:bodyPr/>
          <a:lstStyle/>
          <a:p>
            <a:fld id="{9DB4E6B9-D457-4B0C-A303-568F1F914B04}" type="slidenum">
              <a:rPr lang="zh-CN" altLang="en-US" smtClean="0"/>
              <a:t>12</a:t>
            </a:fld>
            <a:endParaRPr lang="zh-CN" altLang="en-US"/>
          </a:p>
        </p:txBody>
      </p:sp>
    </p:spTree>
    <p:extLst>
      <p:ext uri="{BB962C8B-B14F-4D97-AF65-F5344CB8AC3E}">
        <p14:creationId xmlns:p14="http://schemas.microsoft.com/office/powerpoint/2010/main" val="1474398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AA21C-B957-C045-BAD8-76F81BFC78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FC40522-DE1B-A97E-96F9-BCF54E1907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BE8486-5C60-B4EA-7C00-88719B869C93}"/>
              </a:ext>
            </a:extLst>
          </p:cNvPr>
          <p:cNvSpPr>
            <a:spLocks noGrp="1"/>
          </p:cNvSpPr>
          <p:nvPr>
            <p:ph type="body" idx="1"/>
          </p:nvPr>
        </p:nvSpPr>
        <p:spPr/>
        <p:txBody>
          <a:bodyPr/>
          <a:lstStyle/>
          <a:p>
            <a:r>
              <a:rPr lang="en-US" altLang="zh-CN" dirty="0"/>
              <a:t>Now we move into the detailed data analysis.</a:t>
            </a:r>
          </a:p>
          <a:p>
            <a:r>
              <a:rPr lang="en-US" altLang="zh-CN" dirty="0"/>
              <a:t>The first figure shows how </a:t>
            </a:r>
            <a:r>
              <a:rPr lang="en-US" altLang="zh-CN" b="1" dirty="0"/>
              <a:t>data coverage</a:t>
            </a:r>
            <a:r>
              <a:rPr lang="en-US" altLang="zh-CN" dirty="0"/>
              <a:t> varies under different </a:t>
            </a:r>
            <a:r>
              <a:rPr lang="en-US" altLang="zh-CN" b="1" dirty="0"/>
              <a:t>minimum observation numbers</a:t>
            </a:r>
            <a:r>
              <a:rPr lang="en-US" altLang="zh-CN" dirty="0"/>
              <a:t> and </a:t>
            </a:r>
            <a:r>
              <a:rPr lang="en-US" altLang="zh-CN" b="1" dirty="0"/>
              <a:t>window sizes</a:t>
            </a:r>
            <a:r>
              <a:rPr lang="en-US" altLang="zh-CN" dirty="0"/>
              <a:t>. The </a:t>
            </a:r>
            <a:r>
              <a:rPr lang="en-US" altLang="zh-CN" b="1" dirty="0"/>
              <a:t>yellow region</a:t>
            </a:r>
            <a:r>
              <a:rPr lang="en-US" altLang="zh-CN" dirty="0"/>
              <a:t> represents parameter combinations where data coverage exceeds 50%.</a:t>
            </a:r>
          </a:p>
          <a:p>
            <a:r>
              <a:rPr lang="en-US" altLang="zh-CN" dirty="0"/>
              <a:t>As previously mentioned, this study uses </a:t>
            </a:r>
            <a:r>
              <a:rPr lang="en-US" altLang="zh-CN" b="1" dirty="0"/>
              <a:t>50% coverage</a:t>
            </a:r>
            <a:r>
              <a:rPr lang="en-US" altLang="zh-CN" dirty="0"/>
              <a:t> as the baseline for comparison. Based on this criterion, the following parameter combinations were selected, resulting in the </a:t>
            </a:r>
            <a:r>
              <a:rPr lang="en-US" altLang="zh-CN" b="1" dirty="0"/>
              <a:t>accuracy variation curve</a:t>
            </a:r>
            <a:r>
              <a:rPr lang="en-US" altLang="zh-CN" dirty="0"/>
              <a:t> shown in the second figure.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From the figure, it can be observed that during the </a:t>
            </a:r>
            <a:r>
              <a:rPr lang="en-US" altLang="zh-CN" b="1" dirty="0"/>
              <a:t>7 days of calm ionospheric conditions</a:t>
            </a:r>
            <a:r>
              <a:rPr lang="en-US" altLang="zh-CN" dirty="0"/>
              <a:t>, there is little difference in accuracy across different window sizes. This holds true for both the </a:t>
            </a:r>
            <a:r>
              <a:rPr lang="en-US" altLang="zh-CN" b="1" dirty="0"/>
              <a:t>daily variations</a:t>
            </a:r>
            <a:r>
              <a:rPr lang="en-US" altLang="zh-CN" dirty="0"/>
              <a:t> on the left and the </a:t>
            </a:r>
            <a:r>
              <a:rPr lang="en-US" altLang="zh-CN" b="1" dirty="0"/>
              <a:t>weekly average values</a:t>
            </a:r>
            <a:r>
              <a:rPr lang="en-US" altLang="zh-CN" dirty="0"/>
              <a:t> on the right.</a:t>
            </a:r>
          </a:p>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5759C51E-680C-736D-AD52-4C2707F132D6}"/>
              </a:ext>
            </a:extLst>
          </p:cNvPr>
          <p:cNvSpPr>
            <a:spLocks noGrp="1"/>
          </p:cNvSpPr>
          <p:nvPr>
            <p:ph type="sldNum" sz="quarter" idx="10"/>
          </p:nvPr>
        </p:nvSpPr>
        <p:spPr/>
        <p:txBody>
          <a:bodyPr/>
          <a:lstStyle/>
          <a:p>
            <a:fld id="{9DB4E6B9-D457-4B0C-A303-568F1F914B04}" type="slidenum">
              <a:rPr lang="zh-CN" altLang="en-US" smtClean="0"/>
              <a:t>13</a:t>
            </a:fld>
            <a:endParaRPr lang="zh-CN" altLang="en-US"/>
          </a:p>
        </p:txBody>
      </p:sp>
    </p:spTree>
    <p:extLst>
      <p:ext uri="{BB962C8B-B14F-4D97-AF65-F5344CB8AC3E}">
        <p14:creationId xmlns:p14="http://schemas.microsoft.com/office/powerpoint/2010/main" val="3483008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1C0EA-33C3-16B5-E9C8-6284AD69375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759B91-4BE6-1768-BD06-D019B81271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090A7-5885-024F-C9BD-F60B8C22A7D8}"/>
              </a:ext>
            </a:extLst>
          </p:cNvPr>
          <p:cNvSpPr>
            <a:spLocks noGrp="1"/>
          </p:cNvSpPr>
          <p:nvPr>
            <p:ph type="body" idx="1"/>
          </p:nvPr>
        </p:nvSpPr>
        <p:spPr/>
        <p:txBody>
          <a:bodyPr/>
          <a:lstStyle/>
          <a:p>
            <a:r>
              <a:rPr lang="en-US" altLang="zh-CN" dirty="0"/>
              <a:t>Under </a:t>
            </a:r>
            <a:r>
              <a:rPr lang="en-US" altLang="zh-CN" b="1" dirty="0"/>
              <a:t>active ionospheric conditions</a:t>
            </a:r>
            <a:r>
              <a:rPr lang="en-US" altLang="zh-CN" dirty="0"/>
              <a:t>, the situation differs significantly:</a:t>
            </a:r>
          </a:p>
          <a:p>
            <a:pPr>
              <a:buFont typeface="+mj-lt"/>
              <a:buAutoNum type="arabicPeriod"/>
            </a:pPr>
            <a:r>
              <a:rPr lang="en-US" altLang="zh-CN" b="1" dirty="0"/>
              <a:t>Limited window sizes</a:t>
            </a:r>
            <a:r>
              <a:rPr lang="en-US" altLang="zh-CN" dirty="0"/>
              <a:t>: Only four window sizes are included in the comparison. Smaller window sizes could not achieve the </a:t>
            </a:r>
            <a:r>
              <a:rPr lang="en-US" altLang="zh-CN" b="1" dirty="0"/>
              <a:t>50% coverage</a:t>
            </a:r>
            <a:r>
              <a:rPr lang="en-US" altLang="zh-CN" dirty="0"/>
              <a:t> threshold.</a:t>
            </a:r>
          </a:p>
          <a:p>
            <a:pPr>
              <a:buFont typeface="+mj-lt"/>
              <a:buAutoNum type="arabicPeriod"/>
            </a:pPr>
            <a:r>
              <a:rPr lang="en-US" altLang="zh-CN" b="1" dirty="0"/>
              <a:t>Daily variations (left)</a:t>
            </a:r>
            <a:r>
              <a:rPr lang="en-US" altLang="zh-CN" dirty="0"/>
              <a:t>: Due to the </a:t>
            </a:r>
            <a:r>
              <a:rPr lang="en-US" altLang="zh-CN" b="1" dirty="0"/>
              <a:t>geomagnetic storm</a:t>
            </a:r>
            <a:r>
              <a:rPr lang="en-US" altLang="zh-CN" dirty="0"/>
              <a:t> on DOY 131 and 132, the RMS values are significantly higher on these two days.</a:t>
            </a:r>
          </a:p>
          <a:p>
            <a:pPr>
              <a:buFont typeface="+mj-lt"/>
              <a:buAutoNum type="arabicPeriod"/>
            </a:pPr>
            <a:r>
              <a:rPr lang="en-US" altLang="zh-CN" b="1" dirty="0"/>
              <a:t>Weekly averages (right)</a:t>
            </a:r>
            <a:r>
              <a:rPr lang="en-US" altLang="zh-CN" dirty="0"/>
              <a:t>: As the window size increases, the RMS values gradually rise. This indicates that during periods of active ionospheric conditions, </a:t>
            </a:r>
            <a:r>
              <a:rPr lang="en-US" altLang="zh-CN" b="1" dirty="0"/>
              <a:t>broader data selection</a:t>
            </a:r>
            <a:r>
              <a:rPr lang="en-US" altLang="zh-CN" dirty="0"/>
              <a:t> is detrimental to improving accuracy.</a:t>
            </a:r>
          </a:p>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ECEDB8A3-7793-A6F7-786F-2CB95B9D1CB4}"/>
              </a:ext>
            </a:extLst>
          </p:cNvPr>
          <p:cNvSpPr>
            <a:spLocks noGrp="1"/>
          </p:cNvSpPr>
          <p:nvPr>
            <p:ph type="sldNum" sz="quarter" idx="10"/>
          </p:nvPr>
        </p:nvSpPr>
        <p:spPr/>
        <p:txBody>
          <a:bodyPr/>
          <a:lstStyle/>
          <a:p>
            <a:fld id="{9DB4E6B9-D457-4B0C-A303-568F1F914B04}" type="slidenum">
              <a:rPr lang="zh-CN" altLang="en-US" smtClean="0"/>
              <a:t>14</a:t>
            </a:fld>
            <a:endParaRPr lang="zh-CN" altLang="en-US"/>
          </a:p>
        </p:txBody>
      </p:sp>
    </p:spTree>
    <p:extLst>
      <p:ext uri="{BB962C8B-B14F-4D97-AF65-F5344CB8AC3E}">
        <p14:creationId xmlns:p14="http://schemas.microsoft.com/office/powerpoint/2010/main" val="2298448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07755-D73B-F492-751A-07D4A3F690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7CA55B-21EE-70E9-B312-4C9F1F066D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B17DFB2-62C7-399D-3B51-ABD73110FE69}"/>
              </a:ext>
            </a:extLst>
          </p:cNvPr>
          <p:cNvSpPr>
            <a:spLocks noGrp="1"/>
          </p:cNvSpPr>
          <p:nvPr>
            <p:ph type="body" idx="1"/>
          </p:nvPr>
        </p:nvSpPr>
        <p:spPr/>
        <p:txBody>
          <a:bodyPr/>
          <a:lstStyle/>
          <a:p>
            <a:r>
              <a:rPr lang="en-US" altLang="zh-CN" dirty="0"/>
              <a:t>A similar phenomenon occurs with </a:t>
            </a:r>
            <a:r>
              <a:rPr lang="en-US" altLang="zh-CN" b="1" dirty="0"/>
              <a:t>time division</a:t>
            </a:r>
            <a:r>
              <a:rPr lang="en-US" altLang="zh-CN" dirty="0"/>
              <a:t>. The five time intervals chosen here span a spatial range approximately equivalent to that of the </a:t>
            </a:r>
            <a:r>
              <a:rPr lang="en-US" altLang="zh-CN" b="1" dirty="0"/>
              <a:t>space division</a:t>
            </a:r>
            <a:r>
              <a:rPr lang="en-US" altLang="zh-CN" dirty="0"/>
              <a:t>.</a:t>
            </a:r>
          </a:p>
          <a:p>
            <a:r>
              <a:rPr lang="en-US" altLang="zh-CN" dirty="0"/>
              <a:t>As with the spatial division, it can be observed that during </a:t>
            </a:r>
            <a:r>
              <a:rPr lang="en-US" altLang="zh-CN" b="1" dirty="0"/>
              <a:t>quiet ionospheric conditions</a:t>
            </a:r>
            <a:r>
              <a:rPr lang="en-US" altLang="zh-CN" dirty="0"/>
              <a:t>, different parameter sets do not lead to significant differences in accuracy.</a:t>
            </a:r>
          </a:p>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8D1B83F-B84E-2CF9-60E3-2F2FDE97FB70}"/>
              </a:ext>
            </a:extLst>
          </p:cNvPr>
          <p:cNvSpPr>
            <a:spLocks noGrp="1"/>
          </p:cNvSpPr>
          <p:nvPr>
            <p:ph type="sldNum" sz="quarter" idx="10"/>
          </p:nvPr>
        </p:nvSpPr>
        <p:spPr/>
        <p:txBody>
          <a:bodyPr/>
          <a:lstStyle/>
          <a:p>
            <a:fld id="{9DB4E6B9-D457-4B0C-A303-568F1F914B04}" type="slidenum">
              <a:rPr lang="zh-CN" altLang="en-US" smtClean="0"/>
              <a:t>15</a:t>
            </a:fld>
            <a:endParaRPr lang="zh-CN" altLang="en-US"/>
          </a:p>
        </p:txBody>
      </p:sp>
    </p:spTree>
    <p:extLst>
      <p:ext uri="{BB962C8B-B14F-4D97-AF65-F5344CB8AC3E}">
        <p14:creationId xmlns:p14="http://schemas.microsoft.com/office/powerpoint/2010/main" val="3443828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174FF-01FC-8143-E7CC-1138B6554F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BDF753-BD38-2F90-2519-9BAD900CE2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9260F6-5901-1FEA-EC9D-AD7F167BC5E7}"/>
              </a:ext>
            </a:extLst>
          </p:cNvPr>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Under </a:t>
            </a:r>
            <a:r>
              <a:rPr lang="en-US" altLang="zh-CN" b="1" dirty="0"/>
              <a:t>active ionospheric conditions</a:t>
            </a:r>
            <a:r>
              <a:rPr lang="en-US" altLang="zh-CN" dirty="0"/>
              <a:t>, a similar trend is observed. On </a:t>
            </a:r>
            <a:r>
              <a:rPr lang="en-US" altLang="zh-CN" b="1" dirty="0"/>
              <a:t>DOY 131 and 132</a:t>
            </a:r>
            <a:r>
              <a:rPr lang="en-US" altLang="zh-CN" dirty="0"/>
              <a:t>, the RMS values are higher due to the geomagnetic storms. Additionally, a particularly long </a:t>
            </a:r>
            <a:r>
              <a:rPr lang="en-US" altLang="zh-CN" b="1" dirty="0"/>
              <a:t>time interval</a:t>
            </a:r>
            <a:r>
              <a:rPr lang="en-US" altLang="zh-CN" dirty="0"/>
              <a:t> results in a noticeable </a:t>
            </a:r>
            <a:r>
              <a:rPr lang="en-US" altLang="zh-CN" b="1" dirty="0"/>
              <a:t>accuracy decrease</a:t>
            </a:r>
            <a:r>
              <a:rPr lang="en-US" altLang="zh-CN" dirty="0"/>
              <a:t>.</a:t>
            </a:r>
          </a:p>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DC7CEF84-98D9-3611-D822-12B1475052B1}"/>
              </a:ext>
            </a:extLst>
          </p:cNvPr>
          <p:cNvSpPr>
            <a:spLocks noGrp="1"/>
          </p:cNvSpPr>
          <p:nvPr>
            <p:ph type="sldNum" sz="quarter" idx="10"/>
          </p:nvPr>
        </p:nvSpPr>
        <p:spPr/>
        <p:txBody>
          <a:bodyPr/>
          <a:lstStyle/>
          <a:p>
            <a:fld id="{9DB4E6B9-D457-4B0C-A303-568F1F914B04}" type="slidenum">
              <a:rPr lang="zh-CN" altLang="en-US" smtClean="0"/>
              <a:t>16</a:t>
            </a:fld>
            <a:endParaRPr lang="zh-CN" altLang="en-US"/>
          </a:p>
        </p:txBody>
      </p:sp>
    </p:spTree>
    <p:extLst>
      <p:ext uri="{BB962C8B-B14F-4D97-AF65-F5344CB8AC3E}">
        <p14:creationId xmlns:p14="http://schemas.microsoft.com/office/powerpoint/2010/main" val="1067417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6CC88-2120-4FD5-3024-49C3512ACA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A20E0E-F12A-E18D-1147-F76B6C483B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1B14335-0A9C-70D7-18E3-F02FD4C38E01}"/>
              </a:ext>
            </a:extLst>
          </p:cNvPr>
          <p:cNvSpPr>
            <a:spLocks noGrp="1"/>
          </p:cNvSpPr>
          <p:nvPr>
            <p:ph type="body" idx="1"/>
          </p:nvPr>
        </p:nvSpPr>
        <p:spPr/>
        <p:txBody>
          <a:bodyPr/>
          <a:lstStyle/>
          <a:p>
            <a:r>
              <a:rPr lang="en-US" altLang="zh-CN" dirty="0"/>
              <a:t>When comparing the two </a:t>
            </a:r>
            <a:r>
              <a:rPr lang="en-US" altLang="zh-CN" b="1" dirty="0"/>
              <a:t>division strategies</a:t>
            </a:r>
            <a:r>
              <a:rPr lang="en-US" altLang="zh-CN" dirty="0"/>
              <a:t>, we did not observe significant differences in accuracy, especially during the </a:t>
            </a:r>
            <a:r>
              <a:rPr lang="en-US" altLang="zh-CN" b="1" dirty="0"/>
              <a:t>calm 7 days</a:t>
            </a:r>
            <a:r>
              <a:rPr lang="en-US" altLang="zh-CN" dirty="0"/>
              <a:t> . The comparisons were made using the highest accuracy values from the previous four figures..</a:t>
            </a:r>
          </a:p>
          <a:p>
            <a:pPr>
              <a:buFont typeface="Arial" panose="020B0604020202020204" pitchFamily="34" charset="0"/>
              <a:buChar char="•"/>
            </a:pPr>
            <a:r>
              <a:rPr lang="en-US" altLang="zh-CN" dirty="0"/>
              <a:t>Processing data for one day takes approximately </a:t>
            </a:r>
            <a:r>
              <a:rPr lang="en-US" altLang="zh-CN" b="1" dirty="0"/>
              <a:t>30 seconds</a:t>
            </a:r>
            <a:r>
              <a:rPr lang="en-US" altLang="zh-CN" dirty="0"/>
              <a:t> for both strategies.</a:t>
            </a:r>
          </a:p>
          <a:p>
            <a:r>
              <a:rPr lang="en-US" altLang="zh-CN" dirty="0"/>
              <a:t>Since </a:t>
            </a:r>
            <a:r>
              <a:rPr lang="en-US" altLang="zh-CN" b="1" dirty="0"/>
              <a:t>space division</a:t>
            </a:r>
            <a:r>
              <a:rPr lang="en-US" altLang="zh-CN" dirty="0"/>
              <a:t> has a slight accuracy advantage during the </a:t>
            </a:r>
            <a:r>
              <a:rPr lang="en-US" altLang="zh-CN" b="1" dirty="0"/>
              <a:t>active ionospheric conditions</a:t>
            </a:r>
            <a:r>
              <a:rPr lang="en-US" altLang="zh-CN" dirty="0"/>
              <a:t>, it will be used as the </a:t>
            </a:r>
            <a:r>
              <a:rPr lang="en-US" altLang="zh-CN" b="1" dirty="0"/>
              <a:t>selection strategy</a:t>
            </a:r>
            <a:r>
              <a:rPr lang="en-US" altLang="zh-CN" dirty="0"/>
              <a:t> for the subsequent comparisons.</a:t>
            </a:r>
          </a:p>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0CFB290-0DB8-DDE1-BD90-1F6980A8DF2D}"/>
              </a:ext>
            </a:extLst>
          </p:cNvPr>
          <p:cNvSpPr>
            <a:spLocks noGrp="1"/>
          </p:cNvSpPr>
          <p:nvPr>
            <p:ph type="sldNum" sz="quarter" idx="10"/>
          </p:nvPr>
        </p:nvSpPr>
        <p:spPr/>
        <p:txBody>
          <a:bodyPr/>
          <a:lstStyle/>
          <a:p>
            <a:fld id="{9DB4E6B9-D457-4B0C-A303-568F1F914B04}" type="slidenum">
              <a:rPr lang="zh-CN" altLang="en-US" smtClean="0"/>
              <a:t>17</a:t>
            </a:fld>
            <a:endParaRPr lang="zh-CN" altLang="en-US"/>
          </a:p>
        </p:txBody>
      </p:sp>
    </p:spTree>
    <p:extLst>
      <p:ext uri="{BB962C8B-B14F-4D97-AF65-F5344CB8AC3E}">
        <p14:creationId xmlns:p14="http://schemas.microsoft.com/office/powerpoint/2010/main" val="3695138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204DB-C9D2-963D-5D62-C950B9F63C5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82B2A5-7421-946A-8007-979576DAB1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7D4D7E-5631-698B-1584-3FBFB2194B13}"/>
              </a:ext>
            </a:extLst>
          </p:cNvPr>
          <p:cNvSpPr>
            <a:spLocks noGrp="1"/>
          </p:cNvSpPr>
          <p:nvPr>
            <p:ph type="body" idx="1"/>
          </p:nvPr>
        </p:nvSpPr>
        <p:spPr/>
        <p:txBody>
          <a:bodyPr/>
          <a:lstStyle/>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8B30EC4F-67C0-5073-8E60-A0C3D48F5A49}"/>
              </a:ext>
            </a:extLst>
          </p:cNvPr>
          <p:cNvSpPr>
            <a:spLocks noGrp="1"/>
          </p:cNvSpPr>
          <p:nvPr>
            <p:ph type="sldNum" sz="quarter" idx="10"/>
          </p:nvPr>
        </p:nvSpPr>
        <p:spPr/>
        <p:txBody>
          <a:bodyPr/>
          <a:lstStyle/>
          <a:p>
            <a:fld id="{9DB4E6B9-D457-4B0C-A303-568F1F914B04}" type="slidenum">
              <a:rPr lang="zh-CN" altLang="en-US" smtClean="0"/>
              <a:t>18</a:t>
            </a:fld>
            <a:endParaRPr lang="zh-CN" altLang="en-US"/>
          </a:p>
        </p:txBody>
      </p:sp>
    </p:spTree>
    <p:extLst>
      <p:ext uri="{BB962C8B-B14F-4D97-AF65-F5344CB8AC3E}">
        <p14:creationId xmlns:p14="http://schemas.microsoft.com/office/powerpoint/2010/main" val="1323730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93D1B-5D24-53B5-3ACB-F4A2A5F20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AD7D65-FEC1-9FD7-78C2-92157A84A2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7D7670-EC10-9474-6DDE-C9AFA84ACA6C}"/>
              </a:ext>
            </a:extLst>
          </p:cNvPr>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Here, we used two periods of data, each lasting </a:t>
            </a:r>
            <a:r>
              <a:rPr lang="en-US" altLang="zh-CN" b="1" dirty="0"/>
              <a:t>30 days</a:t>
            </a:r>
            <a:r>
              <a:rPr lang="en-US" altLang="zh-CN" dirty="0"/>
              <a:t>, covering both </a:t>
            </a:r>
            <a:r>
              <a:rPr lang="en-US" altLang="zh-CN" b="1" dirty="0"/>
              <a:t>quiet</a:t>
            </a:r>
            <a:r>
              <a:rPr lang="en-US" altLang="zh-CN" dirty="0"/>
              <a:t> and </a:t>
            </a:r>
            <a:r>
              <a:rPr lang="en-US" altLang="zh-CN" b="1" dirty="0"/>
              <a:t>active</a:t>
            </a:r>
            <a:r>
              <a:rPr lang="en-US" altLang="zh-CN" dirty="0"/>
              <a:t> ionospheric conditions.</a:t>
            </a:r>
          </a:p>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E30C5843-195F-F96A-0328-F94504DEC6FB}"/>
              </a:ext>
            </a:extLst>
          </p:cNvPr>
          <p:cNvSpPr>
            <a:spLocks noGrp="1"/>
          </p:cNvSpPr>
          <p:nvPr>
            <p:ph type="sldNum" sz="quarter" idx="10"/>
          </p:nvPr>
        </p:nvSpPr>
        <p:spPr/>
        <p:txBody>
          <a:bodyPr/>
          <a:lstStyle/>
          <a:p>
            <a:fld id="{9DB4E6B9-D457-4B0C-A303-568F1F914B04}" type="slidenum">
              <a:rPr lang="zh-CN" altLang="en-US" smtClean="0"/>
              <a:t>19</a:t>
            </a:fld>
            <a:endParaRPr lang="zh-CN" altLang="en-US"/>
          </a:p>
        </p:txBody>
      </p:sp>
    </p:spTree>
    <p:extLst>
      <p:ext uri="{BB962C8B-B14F-4D97-AF65-F5344CB8AC3E}">
        <p14:creationId xmlns:p14="http://schemas.microsoft.com/office/powerpoint/2010/main" val="3515240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title mentions two satellite communication technologies: </a:t>
            </a:r>
            <a:r>
              <a:rPr lang="en-US" altLang="zh-CN" b="1" dirty="0"/>
              <a:t>DORIS</a:t>
            </a:r>
            <a:r>
              <a:rPr lang="en-US" altLang="zh-CN" dirty="0"/>
              <a:t> and </a:t>
            </a:r>
            <a:r>
              <a:rPr lang="en-US" altLang="zh-CN" b="1" dirty="0"/>
              <a:t>altimetry</a:t>
            </a:r>
            <a:r>
              <a:rPr lang="en-US" altLang="zh-CN" dirty="0"/>
              <a:t>. In my presentation, I will start by introducing these two concepts and explain </a:t>
            </a:r>
            <a:r>
              <a:rPr lang="en-US" altLang="zh-CN" b="1" dirty="0"/>
              <a:t>why DORIS ionospheric correction is necessary for radar altimetry</a:t>
            </a:r>
            <a:r>
              <a:rPr lang="en-US" altLang="zh-CN" dirty="0"/>
              <a:t>. Following that, I will describe the methods used to obtain DORIS ionospheric correction, present the </a:t>
            </a:r>
            <a:r>
              <a:rPr lang="en-US" altLang="zh-CN" b="1" dirty="0"/>
              <a:t>results</a:t>
            </a:r>
            <a:r>
              <a:rPr lang="en-US" altLang="zh-CN" dirty="0"/>
              <a:t>, and conclude with an </a:t>
            </a:r>
            <a:r>
              <a:rPr lang="en-US" altLang="zh-CN" b="1" dirty="0"/>
              <a:t>outlook</a:t>
            </a:r>
            <a:r>
              <a:rPr lang="en-US" altLang="zh-CN" dirty="0"/>
              <a:t>.</a:t>
            </a:r>
          </a:p>
        </p:txBody>
      </p:sp>
      <p:sp>
        <p:nvSpPr>
          <p:cNvPr id="4" name="灯片编号占位符 3"/>
          <p:cNvSpPr>
            <a:spLocks noGrp="1"/>
          </p:cNvSpPr>
          <p:nvPr>
            <p:ph type="sldNum" sz="quarter" idx="10"/>
          </p:nvPr>
        </p:nvSpPr>
        <p:spPr/>
        <p:txBody>
          <a:bodyPr/>
          <a:lstStyle/>
          <a:p>
            <a:fld id="{9DB4E6B9-D457-4B0C-A303-568F1F914B04}" type="slidenum">
              <a:rPr lang="zh-CN" altLang="en-US" smtClean="0"/>
              <a:t>2</a:t>
            </a:fld>
            <a:endParaRPr lang="zh-CN" altLang="en-US"/>
          </a:p>
        </p:txBody>
      </p:sp>
    </p:spTree>
    <p:extLst>
      <p:ext uri="{BB962C8B-B14F-4D97-AF65-F5344CB8AC3E}">
        <p14:creationId xmlns:p14="http://schemas.microsoft.com/office/powerpoint/2010/main" val="1001063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9A8AB-2653-1955-4EAB-12CC71B9DA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D0C64D3-CBED-4FE7-81FB-5C2034EA98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625AF7-41E9-E021-30E2-6C88954991DF}"/>
              </a:ext>
            </a:extLst>
          </p:cNvPr>
          <p:cNvSpPr>
            <a:spLocks noGrp="1"/>
          </p:cNvSpPr>
          <p:nvPr>
            <p:ph type="body" idx="1"/>
          </p:nvPr>
        </p:nvSpPr>
        <p:spPr/>
        <p:txBody>
          <a:bodyPr/>
          <a:lstStyle/>
          <a:p>
            <a:r>
              <a:rPr lang="en-US" altLang="zh-CN" dirty="0"/>
              <a:t>There are three sets of data used for comparison:</a:t>
            </a:r>
          </a:p>
          <a:p>
            <a:pPr>
              <a:buFont typeface="+mj-lt"/>
              <a:buAutoNum type="arabicPeriod"/>
            </a:pPr>
            <a:r>
              <a:rPr lang="en-US" altLang="zh-CN" b="1" dirty="0"/>
              <a:t>DORIS-based altimetry VTEC</a:t>
            </a:r>
            <a:r>
              <a:rPr lang="en-US" altLang="zh-CN" dirty="0"/>
              <a:t>, which we discussed earlier, selection and interpolation</a:t>
            </a:r>
          </a:p>
          <a:p>
            <a:pPr>
              <a:buFont typeface="+mj-lt"/>
              <a:buAutoNum type="arabicPeriod"/>
            </a:pPr>
            <a:r>
              <a:rPr lang="en-US" altLang="zh-CN" b="1" dirty="0"/>
              <a:t>GIM-based altimetry VTEC</a:t>
            </a:r>
            <a:r>
              <a:rPr lang="en-US" altLang="zh-CN" dirty="0"/>
              <a:t>, obtained by directly interpolating GIM data at altimetry I PPs.</a:t>
            </a:r>
          </a:p>
          <a:p>
            <a:pPr>
              <a:buFont typeface="+mj-lt"/>
              <a:buAutoNum type="arabicPeriod"/>
            </a:pPr>
            <a:r>
              <a:rPr lang="en-US" altLang="zh-CN" b="1" dirty="0"/>
              <a:t>GIM-interpolated altimetry VTEC</a:t>
            </a:r>
            <a:r>
              <a:rPr lang="en-US" altLang="zh-CN" dirty="0"/>
              <a:t>, where, after </a:t>
            </a:r>
            <a:r>
              <a:rPr lang="en-US" altLang="zh-CN" b="1" dirty="0"/>
              <a:t>DORIS data selection</a:t>
            </a:r>
            <a:r>
              <a:rPr lang="en-US" altLang="zh-CN" dirty="0"/>
              <a:t>, GIM is interpolated at the selected DORIS IPPs, followed by a second interpolation using </a:t>
            </a:r>
            <a:r>
              <a:rPr lang="en-US" altLang="zh-CN" b="1" dirty="0"/>
              <a:t>IDW</a:t>
            </a:r>
            <a:r>
              <a:rPr lang="en-US" altLang="zh-CN" dirty="0"/>
              <a:t> to obtain VTEC at altimetry IPPs.</a:t>
            </a:r>
          </a:p>
          <a:p>
            <a:r>
              <a:rPr lang="en-US" altLang="zh-CN" dirty="0"/>
              <a:t>The inclusion of the third VTEC set ensures that it is derived using exactly the same process as </a:t>
            </a:r>
            <a:r>
              <a:rPr lang="en-US" altLang="zh-CN" b="1" dirty="0"/>
              <a:t>DORIS-based altimetry VTEC</a:t>
            </a:r>
            <a:r>
              <a:rPr lang="en-US" altLang="zh-CN" dirty="0"/>
              <a:t>, addressing the inconsistency in the methods used to obtain the first two VTEC products.</a:t>
            </a:r>
          </a:p>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69EC9A39-11B0-8C07-1563-9842DA56122E}"/>
              </a:ext>
            </a:extLst>
          </p:cNvPr>
          <p:cNvSpPr>
            <a:spLocks noGrp="1"/>
          </p:cNvSpPr>
          <p:nvPr>
            <p:ph type="sldNum" sz="quarter" idx="10"/>
          </p:nvPr>
        </p:nvSpPr>
        <p:spPr/>
        <p:txBody>
          <a:bodyPr/>
          <a:lstStyle/>
          <a:p>
            <a:fld id="{9DB4E6B9-D457-4B0C-A303-568F1F914B04}" type="slidenum">
              <a:rPr lang="zh-CN" altLang="en-US" smtClean="0"/>
              <a:t>20</a:t>
            </a:fld>
            <a:endParaRPr lang="zh-CN" altLang="en-US"/>
          </a:p>
        </p:txBody>
      </p:sp>
    </p:spTree>
    <p:extLst>
      <p:ext uri="{BB962C8B-B14F-4D97-AF65-F5344CB8AC3E}">
        <p14:creationId xmlns:p14="http://schemas.microsoft.com/office/powerpoint/2010/main" val="522774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4DF6C-B263-3A3A-892D-BD1B55D2B6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3CD9D9-1B6A-E0C8-587F-499346D4AD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29AD14-9768-EDBA-114D-6EC5B666725C}"/>
              </a:ext>
            </a:extLst>
          </p:cNvPr>
          <p:cNvSpPr>
            <a:spLocks noGrp="1"/>
          </p:cNvSpPr>
          <p:nvPr>
            <p:ph type="body" idx="1"/>
          </p:nvPr>
        </p:nvSpPr>
        <p:spPr/>
        <p:txBody>
          <a:bodyPr/>
          <a:lstStyle/>
          <a:p>
            <a:r>
              <a:rPr lang="en-US" altLang="zh-CN" dirty="0"/>
              <a:t>During the </a:t>
            </a:r>
            <a:r>
              <a:rPr lang="en-US" altLang="zh-CN" b="1" dirty="0"/>
              <a:t>quiet period</a:t>
            </a:r>
            <a:r>
              <a:rPr lang="en-US" altLang="zh-CN" dirty="0"/>
              <a:t>, the comparison of the 30-day data is shown in the figure. It can be observed that </a:t>
            </a:r>
            <a:r>
              <a:rPr lang="en-US" altLang="zh-CN" b="1" dirty="0"/>
              <a:t>DORIS-based altimetry VTEC</a:t>
            </a:r>
            <a:r>
              <a:rPr lang="en-US" altLang="zh-CN" dirty="0"/>
              <a:t> (blue) consistently has slightly lower RMS values on each day compared to the </a:t>
            </a:r>
            <a:r>
              <a:rPr lang="en-US" altLang="zh-CN" b="1" dirty="0"/>
              <a:t>GIM-based altimetry VTEC</a:t>
            </a:r>
            <a:r>
              <a:rPr lang="en-US" altLang="zh-CN" dirty="0"/>
              <a:t> (orange). This indicates that during periods of low ionospheric activity, </a:t>
            </a:r>
            <a:r>
              <a:rPr lang="en-US" altLang="zh-CN" b="1" dirty="0"/>
              <a:t>DORIS correction</a:t>
            </a:r>
            <a:r>
              <a:rPr lang="en-US" altLang="zh-CN" dirty="0"/>
              <a:t> produces slightly better results than GIM.</a:t>
            </a:r>
          </a:p>
          <a:p>
            <a:r>
              <a:rPr lang="en-US" altLang="zh-CN" dirty="0"/>
              <a:t>The </a:t>
            </a:r>
            <a:r>
              <a:rPr lang="en-US" altLang="zh-CN" b="1" dirty="0"/>
              <a:t>GIM-interpolated altimetry VTEC</a:t>
            </a:r>
            <a:r>
              <a:rPr lang="en-US" altLang="zh-CN" dirty="0"/>
              <a:t> (green) shows the worst performance, suggesting that the difference between the blue and orange curves is not due to the different interpolation strategies, but rather reflects the inherent differences in the DORIS data itself.</a:t>
            </a:r>
          </a:p>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EAD0F3E8-2BEA-B218-2B3B-5E2E09C9E558}"/>
              </a:ext>
            </a:extLst>
          </p:cNvPr>
          <p:cNvSpPr>
            <a:spLocks noGrp="1"/>
          </p:cNvSpPr>
          <p:nvPr>
            <p:ph type="sldNum" sz="quarter" idx="10"/>
          </p:nvPr>
        </p:nvSpPr>
        <p:spPr/>
        <p:txBody>
          <a:bodyPr/>
          <a:lstStyle/>
          <a:p>
            <a:fld id="{9DB4E6B9-D457-4B0C-A303-568F1F914B04}" type="slidenum">
              <a:rPr lang="zh-CN" altLang="en-US" smtClean="0"/>
              <a:t>21</a:t>
            </a:fld>
            <a:endParaRPr lang="zh-CN" altLang="en-US"/>
          </a:p>
        </p:txBody>
      </p:sp>
    </p:spTree>
    <p:extLst>
      <p:ext uri="{BB962C8B-B14F-4D97-AF65-F5344CB8AC3E}">
        <p14:creationId xmlns:p14="http://schemas.microsoft.com/office/powerpoint/2010/main" val="3538749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13035-FF4F-C062-7983-FE489673A7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594DEA-8113-C5A0-2C01-053771DAAE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F113B9-9143-6C17-9D0D-BFC6D150396A}"/>
              </a:ext>
            </a:extLst>
          </p:cNvPr>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However, during the </a:t>
            </a:r>
            <a:r>
              <a:rPr lang="en-US" altLang="zh-CN" b="1" dirty="0"/>
              <a:t>active period</a:t>
            </a:r>
            <a:r>
              <a:rPr lang="en-US" altLang="zh-CN" dirty="0"/>
              <a:t>, the performance of </a:t>
            </a:r>
            <a:r>
              <a:rPr lang="en-US" altLang="zh-CN" b="1" dirty="0"/>
              <a:t>DORIS-based altimetry VTEC</a:t>
            </a:r>
            <a:r>
              <a:rPr lang="en-US" altLang="zh-CN" dirty="0"/>
              <a:t> is inferior to that of the </a:t>
            </a:r>
            <a:r>
              <a:rPr lang="en-US" altLang="zh-CN" b="1" dirty="0"/>
              <a:t>GIM-based altimetry VTEC</a:t>
            </a:r>
            <a:r>
              <a:rPr lang="en-US" altLang="zh-CN" dirty="0"/>
              <a:t>. In fact, it performs worse than the </a:t>
            </a:r>
            <a:r>
              <a:rPr lang="en-US" altLang="zh-CN" b="1" dirty="0"/>
              <a:t>GIM-interpolated altimetry VTEC</a:t>
            </a:r>
            <a:r>
              <a:rPr lang="en-US" altLang="zh-CN" dirty="0"/>
              <a:t> as well. This suggests that during active ionospheric conditions, </a:t>
            </a:r>
            <a:r>
              <a:rPr lang="en-US" altLang="zh-CN" b="1" dirty="0"/>
              <a:t>DORIS correction</a:t>
            </a:r>
            <a:r>
              <a:rPr lang="en-US" altLang="zh-CN" dirty="0"/>
              <a:t> may not be as effective, possibly due to the increased ionospheric activity affecting the quality of DORIS-based measurements.</a:t>
            </a:r>
          </a:p>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91636814-FC2F-BB8B-4D31-937849FBED12}"/>
              </a:ext>
            </a:extLst>
          </p:cNvPr>
          <p:cNvSpPr>
            <a:spLocks noGrp="1"/>
          </p:cNvSpPr>
          <p:nvPr>
            <p:ph type="sldNum" sz="quarter" idx="10"/>
          </p:nvPr>
        </p:nvSpPr>
        <p:spPr/>
        <p:txBody>
          <a:bodyPr/>
          <a:lstStyle/>
          <a:p>
            <a:fld id="{9DB4E6B9-D457-4B0C-A303-568F1F914B04}" type="slidenum">
              <a:rPr lang="zh-CN" altLang="en-US" smtClean="0"/>
              <a:t>22</a:t>
            </a:fld>
            <a:endParaRPr lang="zh-CN" altLang="en-US"/>
          </a:p>
        </p:txBody>
      </p:sp>
    </p:spTree>
    <p:extLst>
      <p:ext uri="{BB962C8B-B14F-4D97-AF65-F5344CB8AC3E}">
        <p14:creationId xmlns:p14="http://schemas.microsoft.com/office/powerpoint/2010/main" val="157489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60C33-3E12-4558-C23F-FD41F551CE5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ACFAE2-B0DB-30A4-AF8A-5068C60E87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B09087-13C1-6578-A4DE-54A72E611146}"/>
              </a:ext>
            </a:extLst>
          </p:cNvPr>
          <p:cNvSpPr>
            <a:spLocks noGrp="1"/>
          </p:cNvSpPr>
          <p:nvPr>
            <p:ph type="body" idx="1"/>
          </p:nvPr>
        </p:nvSpPr>
        <p:spPr/>
        <p:txBody>
          <a:bodyPr/>
          <a:lstStyle/>
          <a:p>
            <a:r>
              <a:rPr lang="en-US" altLang="zh-CN" dirty="0"/>
              <a:t>Here, we compare the RMS values of the three products over the two periods. </a:t>
            </a:r>
            <a:r>
              <a:rPr lang="en-US" altLang="zh-CN" b="1" dirty="0"/>
              <a:t>GIM</a:t>
            </a:r>
            <a:r>
              <a:rPr lang="en-US" altLang="zh-CN" dirty="0"/>
              <a:t> always performs better than </a:t>
            </a:r>
            <a:r>
              <a:rPr lang="en-US" altLang="zh-CN" b="1" dirty="0"/>
              <a:t>GIM-interpolated</a:t>
            </a:r>
            <a:r>
              <a:rPr lang="en-US" altLang="zh-CN" dirty="0"/>
              <a:t> VTEC, which indicates that additional interpolation, similar to DORIS, does not improve RMS values; in fact, the extra interpolation results in an </a:t>
            </a:r>
            <a:r>
              <a:rPr lang="en-US" altLang="zh-CN" b="1" dirty="0"/>
              <a:t>accuracy loss</a:t>
            </a:r>
            <a:r>
              <a:rPr lang="en-US" altLang="zh-CN" dirty="0"/>
              <a:t>.</a:t>
            </a:r>
          </a:p>
          <a:p>
            <a:r>
              <a:rPr lang="en-US" altLang="zh-CN" dirty="0"/>
              <a:t>The poorer performance of </a:t>
            </a:r>
            <a:r>
              <a:rPr lang="en-US" altLang="zh-CN" b="1" dirty="0"/>
              <a:t>DORIS-based altimetry VTEC</a:t>
            </a:r>
            <a:r>
              <a:rPr lang="en-US" altLang="zh-CN" dirty="0"/>
              <a:t> under </a:t>
            </a:r>
            <a:r>
              <a:rPr lang="en-US" altLang="zh-CN" b="1" dirty="0"/>
              <a:t>active conditions</a:t>
            </a:r>
            <a:r>
              <a:rPr lang="en-US" altLang="zh-CN" dirty="0"/>
              <a:t> can be attributed to two factors:</a:t>
            </a:r>
          </a:p>
          <a:p>
            <a:pPr>
              <a:buFont typeface="+mj-lt"/>
              <a:buAutoNum type="arabicPeriod"/>
            </a:pPr>
            <a:r>
              <a:rPr lang="en-US" altLang="zh-CN" b="1" dirty="0"/>
              <a:t>Fewer observations</a:t>
            </a:r>
            <a:r>
              <a:rPr lang="en-US" altLang="zh-CN" dirty="0"/>
              <a:t>: There are about 12,000 fewer DORIS VTEC observations per day in active conditions. To achieve </a:t>
            </a:r>
            <a:r>
              <a:rPr lang="en-US" altLang="zh-CN" b="1" dirty="0"/>
              <a:t>50% data coverage</a:t>
            </a:r>
            <a:r>
              <a:rPr lang="en-US" altLang="zh-CN" dirty="0"/>
              <a:t>, a less stringent data selection strategy is necessary.</a:t>
            </a:r>
          </a:p>
          <a:p>
            <a:pPr>
              <a:buFont typeface="+mj-lt"/>
              <a:buAutoNum type="arabicPeriod"/>
            </a:pPr>
            <a:r>
              <a:rPr lang="en-US" altLang="zh-CN" b="1" dirty="0"/>
              <a:t>Greater ionospheric variability</a:t>
            </a:r>
            <a:r>
              <a:rPr lang="en-US" altLang="zh-CN" dirty="0"/>
              <a:t>: The more active ionospheric conditions cause </a:t>
            </a:r>
            <a:r>
              <a:rPr lang="en-US" altLang="zh-CN" b="1" dirty="0"/>
              <a:t>greater fluctuation</a:t>
            </a:r>
            <a:r>
              <a:rPr lang="en-US" altLang="zh-CN" dirty="0"/>
              <a:t> in VTEC values at different DORIS IPPs.</a:t>
            </a:r>
          </a:p>
          <a:p>
            <a:r>
              <a:rPr lang="en-US" altLang="zh-CN" dirty="0"/>
              <a:t>The table shows the </a:t>
            </a:r>
            <a:r>
              <a:rPr lang="en-US" altLang="zh-CN" b="1" dirty="0"/>
              <a:t>standard deviation (STD)</a:t>
            </a:r>
            <a:r>
              <a:rPr lang="en-US" altLang="zh-CN" dirty="0"/>
              <a:t> of DORIS VTEC's </a:t>
            </a:r>
            <a:r>
              <a:rPr lang="en-US" altLang="zh-CN" b="1" dirty="0"/>
              <a:t>STEC</a:t>
            </a:r>
            <a:r>
              <a:rPr lang="en-US" altLang="zh-CN" dirty="0"/>
              <a:t> within a window for both </a:t>
            </a:r>
            <a:r>
              <a:rPr lang="en-US" altLang="zh-CN" b="1" dirty="0"/>
              <a:t>quiet</a:t>
            </a:r>
            <a:r>
              <a:rPr lang="en-US" altLang="zh-CN" dirty="0"/>
              <a:t> and </a:t>
            </a:r>
            <a:r>
              <a:rPr lang="en-US" altLang="zh-CN" b="1" dirty="0"/>
              <a:t>active</a:t>
            </a:r>
            <a:r>
              <a:rPr lang="en-US" altLang="zh-CN" dirty="0"/>
              <a:t> conditions under the same data selection strategy. Clearly, the </a:t>
            </a:r>
            <a:r>
              <a:rPr lang="en-US" altLang="zh-CN" b="1" dirty="0"/>
              <a:t>larger the window</a:t>
            </a:r>
            <a:r>
              <a:rPr lang="en-US" altLang="zh-CN" dirty="0"/>
              <a:t>, the </a:t>
            </a:r>
            <a:r>
              <a:rPr lang="en-US" altLang="zh-CN" b="1" dirty="0"/>
              <a:t>higher the STD</a:t>
            </a:r>
            <a:r>
              <a:rPr lang="en-US" altLang="zh-CN" dirty="0"/>
              <a:t>, and under </a:t>
            </a:r>
            <a:r>
              <a:rPr lang="en-US" altLang="zh-CN" b="1" dirty="0"/>
              <a:t>active conditions</a:t>
            </a:r>
            <a:r>
              <a:rPr lang="en-US" altLang="zh-CN" dirty="0"/>
              <a:t>, the STD is more than </a:t>
            </a:r>
            <a:r>
              <a:rPr lang="en-US" altLang="zh-CN" b="1" dirty="0"/>
              <a:t>twice</a:t>
            </a:r>
            <a:r>
              <a:rPr lang="en-US" altLang="zh-CN" dirty="0"/>
              <a:t> as large as it is under </a:t>
            </a:r>
            <a:r>
              <a:rPr lang="en-US" altLang="zh-CN" b="1" dirty="0"/>
              <a:t>quiet conditions</a:t>
            </a:r>
            <a:r>
              <a:rPr lang="en-US" altLang="zh-CN" dirty="0"/>
              <a:t>.</a:t>
            </a:r>
          </a:p>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4F6C79E4-A9C2-24A4-B2B9-F43764B100F2}"/>
              </a:ext>
            </a:extLst>
          </p:cNvPr>
          <p:cNvSpPr>
            <a:spLocks noGrp="1"/>
          </p:cNvSpPr>
          <p:nvPr>
            <p:ph type="sldNum" sz="quarter" idx="10"/>
          </p:nvPr>
        </p:nvSpPr>
        <p:spPr/>
        <p:txBody>
          <a:bodyPr/>
          <a:lstStyle/>
          <a:p>
            <a:fld id="{9DB4E6B9-D457-4B0C-A303-568F1F914B04}" type="slidenum">
              <a:rPr lang="zh-CN" altLang="en-US" smtClean="0"/>
              <a:t>23</a:t>
            </a:fld>
            <a:endParaRPr lang="zh-CN" altLang="en-US"/>
          </a:p>
        </p:txBody>
      </p:sp>
    </p:spTree>
    <p:extLst>
      <p:ext uri="{BB962C8B-B14F-4D97-AF65-F5344CB8AC3E}">
        <p14:creationId xmlns:p14="http://schemas.microsoft.com/office/powerpoint/2010/main" val="3870374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022CC-28A3-600F-6DF7-19D8659829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2D6AAD-D490-CD5C-F9DD-3773729C03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676D2BD-04C5-5E1D-06AC-08B863A5CE30}"/>
              </a:ext>
            </a:extLst>
          </p:cNvPr>
          <p:cNvSpPr>
            <a:spLocks noGrp="1"/>
          </p:cNvSpPr>
          <p:nvPr>
            <p:ph type="body" idx="1"/>
          </p:nvPr>
        </p:nvSpPr>
        <p:spPr/>
        <p:txBody>
          <a:bodyPr/>
          <a:lstStyle/>
          <a:p>
            <a:r>
              <a:rPr lang="en-GB" dirty="0"/>
              <a:t>Our presentation is divided into these seven parts.</a:t>
            </a:r>
          </a:p>
        </p:txBody>
      </p:sp>
      <p:sp>
        <p:nvSpPr>
          <p:cNvPr id="4" name="灯片编号占位符 3">
            <a:extLst>
              <a:ext uri="{FF2B5EF4-FFF2-40B4-BE49-F238E27FC236}">
                <a16:creationId xmlns:a16="http://schemas.microsoft.com/office/drawing/2014/main" id="{0EE61798-1922-76CA-074E-95BF4798A2BD}"/>
              </a:ext>
            </a:extLst>
          </p:cNvPr>
          <p:cNvSpPr>
            <a:spLocks noGrp="1"/>
          </p:cNvSpPr>
          <p:nvPr>
            <p:ph type="sldNum" sz="quarter" idx="10"/>
          </p:nvPr>
        </p:nvSpPr>
        <p:spPr/>
        <p:txBody>
          <a:bodyPr/>
          <a:lstStyle/>
          <a:p>
            <a:fld id="{9DB4E6B9-D457-4B0C-A303-568F1F914B04}" type="slidenum">
              <a:rPr lang="zh-CN" altLang="en-US" smtClean="0"/>
              <a:t>24</a:t>
            </a:fld>
            <a:endParaRPr lang="zh-CN" altLang="en-US"/>
          </a:p>
        </p:txBody>
      </p:sp>
    </p:spTree>
    <p:extLst>
      <p:ext uri="{BB962C8B-B14F-4D97-AF65-F5344CB8AC3E}">
        <p14:creationId xmlns:p14="http://schemas.microsoft.com/office/powerpoint/2010/main" val="302869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E09BB-D274-7F42-3DD7-1618108762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31BB0A-D126-4E3F-FE1D-EA92DE1313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7AEC87-22F0-5282-F319-7DBF18265155}"/>
              </a:ext>
            </a:extLst>
          </p:cNvPr>
          <p:cNvSpPr>
            <a:spLocks noGrp="1"/>
          </p:cNvSpPr>
          <p:nvPr>
            <p:ph type="body" idx="1"/>
          </p:nvPr>
        </p:nvSpPr>
        <p:spPr/>
        <p:txBody>
          <a:bodyPr/>
          <a:lstStyle/>
          <a:p>
            <a:r>
              <a:rPr lang="en-US" altLang="zh-CN" dirty="0"/>
              <a:t>Here are several potential </a:t>
            </a:r>
            <a:r>
              <a:rPr lang="en-US" altLang="zh-CN" b="1" dirty="0"/>
              <a:t>future prospects</a:t>
            </a:r>
            <a:r>
              <a:rPr lang="en-US" altLang="zh-CN" dirty="0"/>
              <a:t> for improving the methodology and extending this research:</a:t>
            </a:r>
          </a:p>
          <a:p>
            <a:pPr>
              <a:buFont typeface="+mj-lt"/>
              <a:buAutoNum type="arabicPeriod"/>
            </a:pPr>
            <a:r>
              <a:rPr lang="en-US" altLang="zh-CN" b="1" dirty="0"/>
              <a:t>Enhancing Accuracy</a:t>
            </a:r>
            <a:endParaRPr lang="en-US" altLang="zh-CN" dirty="0"/>
          </a:p>
          <a:p>
            <a:pPr marL="742950" lvl="1" indent="-285750">
              <a:buFont typeface="+mj-lt"/>
              <a:buAutoNum type="arabicPeriod"/>
            </a:pPr>
            <a:r>
              <a:rPr lang="en-US" altLang="zh-CN" dirty="0"/>
              <a:t>In the current GIM results, bilinear interpolation was used to obtain GIM VTEC at altimetry IPPs due to the limited spatial resolution of GIM products, which introduces accuracy loss. Alternatively, </a:t>
            </a:r>
            <a:r>
              <a:rPr lang="en-US" altLang="zh-CN" b="1" dirty="0"/>
              <a:t>spherical harmonic coefficients</a:t>
            </a:r>
            <a:r>
              <a:rPr lang="en-US" altLang="zh-CN" dirty="0"/>
              <a:t> can directly compute VTEC at specific locations, reducing this interpolation error.</a:t>
            </a:r>
          </a:p>
          <a:p>
            <a:pPr marL="742950" lvl="1" indent="-285750">
              <a:buFont typeface="+mj-lt"/>
              <a:buAutoNum type="arabicPeriod"/>
            </a:pPr>
            <a:r>
              <a:rPr lang="en-US" altLang="zh-CN" dirty="0"/>
              <a:t>Additionally, since GIM was used for leveling DORIS VTEC, leveraging GIM directly for the leveling process could minimize interpolation loss at leveled DORIS VTEC.</a:t>
            </a:r>
          </a:p>
          <a:p>
            <a:pPr>
              <a:buFont typeface="+mj-lt"/>
              <a:buAutoNum type="arabicPeriod"/>
            </a:pPr>
            <a:r>
              <a:rPr lang="en-US" altLang="zh-CN" b="1" dirty="0"/>
              <a:t>Adaptive Data Selection</a:t>
            </a:r>
            <a:endParaRPr lang="en-US" altLang="zh-CN" dirty="0"/>
          </a:p>
          <a:p>
            <a:pPr marL="742950" lvl="1" indent="-285750">
              <a:buFont typeface="+mj-lt"/>
              <a:buAutoNum type="arabicPeriod"/>
            </a:pPr>
            <a:r>
              <a:rPr lang="en-US" altLang="zh-CN" dirty="0"/>
              <a:t>Introducing </a:t>
            </a:r>
            <a:r>
              <a:rPr lang="en-US" altLang="zh-CN" b="1" dirty="0"/>
              <a:t>adaptive windows</a:t>
            </a:r>
            <a:r>
              <a:rPr lang="en-US" altLang="zh-CN" dirty="0"/>
              <a:t> for data selection could improve the balance between accuracy and coverage. For example, </a:t>
            </a:r>
            <a:r>
              <a:rPr lang="en-US" altLang="zh-CN" b="1" dirty="0"/>
              <a:t>smaller windows</a:t>
            </a:r>
            <a:r>
              <a:rPr lang="en-US" altLang="zh-CN" dirty="0"/>
              <a:t> can be applied to regions with high ionospheric activity, while </a:t>
            </a:r>
            <a:r>
              <a:rPr lang="en-US" altLang="zh-CN" b="1" dirty="0"/>
              <a:t>larger, more lenient windows</a:t>
            </a:r>
            <a:r>
              <a:rPr lang="en-US" altLang="zh-CN" dirty="0"/>
              <a:t> can be used in quieter regions.</a:t>
            </a:r>
          </a:p>
          <a:p>
            <a:pPr>
              <a:buFont typeface="+mj-lt"/>
              <a:buAutoNum type="arabicPeriod"/>
            </a:pPr>
            <a:r>
              <a:rPr lang="en-US" altLang="zh-CN" b="1" dirty="0"/>
              <a:t>Combining Multiple Sources</a:t>
            </a:r>
            <a:endParaRPr lang="en-US" altLang="zh-CN" dirty="0"/>
          </a:p>
          <a:p>
            <a:pPr marL="742950" lvl="1" indent="-285750">
              <a:buFont typeface="+mj-lt"/>
              <a:buAutoNum type="arabicPeriod"/>
            </a:pPr>
            <a:r>
              <a:rPr lang="en-US" altLang="zh-CN" dirty="0"/>
              <a:t>To mitigate DORIS's limitations during active ionospheric conditions, combining DORIS with other products (e.g., GIM or GNSS-based corrections) could improve the overall robustness and performance of the correction process.</a:t>
            </a:r>
          </a:p>
          <a:p>
            <a:pPr>
              <a:buFont typeface="+mj-lt"/>
              <a:buAutoNum type="arabicPeriod"/>
            </a:pPr>
            <a:r>
              <a:rPr lang="en-US" altLang="zh-CN" b="1" dirty="0"/>
              <a:t>Long-term and Active Period Analysis</a:t>
            </a:r>
            <a:endParaRPr lang="en-US" altLang="zh-CN" dirty="0"/>
          </a:p>
          <a:p>
            <a:pPr marL="742950" lvl="1" indent="-285750">
              <a:buFont typeface="+mj-lt"/>
              <a:buAutoNum type="arabicPeriod"/>
            </a:pPr>
            <a:r>
              <a:rPr lang="en-US" altLang="zh-CN" dirty="0"/>
              <a:t>Conducting a broader analysis of DORIS data over longer timeframes and under highly active ionospheric conditions may help identify </a:t>
            </a:r>
            <a:r>
              <a:rPr lang="en-US" altLang="zh-CN" sz="1200" dirty="0"/>
              <a:t>specific ionospheric conditions, under which DORIS products outperform GIM products and vise versa</a:t>
            </a:r>
            <a:r>
              <a:rPr lang="en-US" altLang="zh-CN" dirty="0"/>
              <a:t>.</a:t>
            </a:r>
          </a:p>
          <a:p>
            <a:pPr>
              <a:buFont typeface="+mj-lt"/>
              <a:buAutoNum type="arabicPeriod"/>
            </a:pPr>
            <a:r>
              <a:rPr lang="en-US" altLang="zh-CN" b="1" dirty="0"/>
              <a:t>Expanding to Other Altimetry Missions</a:t>
            </a:r>
            <a:endParaRPr lang="en-US" altLang="zh-CN" dirty="0"/>
          </a:p>
          <a:p>
            <a:pPr marL="742950" lvl="1" indent="-285750">
              <a:buFont typeface="+mj-lt"/>
              <a:buAutoNum type="arabicPeriod"/>
            </a:pPr>
            <a:r>
              <a:rPr lang="en-US" altLang="zh-CN" dirty="0"/>
              <a:t>This study focused solely on </a:t>
            </a:r>
            <a:r>
              <a:rPr lang="en-US" altLang="zh-CN" b="1" dirty="0"/>
              <a:t>Jason-3</a:t>
            </a:r>
            <a:r>
              <a:rPr lang="en-US" altLang="zh-CN" dirty="0"/>
              <a:t> observations. Future work could extend the analysis to other altimetry missions, such as </a:t>
            </a:r>
            <a:r>
              <a:rPr lang="en-US" altLang="zh-CN" b="1" dirty="0"/>
              <a:t>Sentinel-3 A/B</a:t>
            </a:r>
            <a:r>
              <a:rPr lang="en-US" altLang="zh-CN" dirty="0"/>
              <a:t>, which operate at slightly lower orbits. These newer missions could provide additional insights and validation opportunities.</a:t>
            </a:r>
          </a:p>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E51E90F4-D7A7-3C33-B6D5-BBB57551B740}"/>
              </a:ext>
            </a:extLst>
          </p:cNvPr>
          <p:cNvSpPr>
            <a:spLocks noGrp="1"/>
          </p:cNvSpPr>
          <p:nvPr>
            <p:ph type="sldNum" sz="quarter" idx="10"/>
          </p:nvPr>
        </p:nvSpPr>
        <p:spPr/>
        <p:txBody>
          <a:bodyPr/>
          <a:lstStyle/>
          <a:p>
            <a:fld id="{9DB4E6B9-D457-4B0C-A303-568F1F914B04}" type="slidenum">
              <a:rPr lang="zh-CN" altLang="en-US" smtClean="0"/>
              <a:t>25</a:t>
            </a:fld>
            <a:endParaRPr lang="zh-CN" altLang="en-US"/>
          </a:p>
        </p:txBody>
      </p:sp>
    </p:spTree>
    <p:extLst>
      <p:ext uri="{BB962C8B-B14F-4D97-AF65-F5344CB8AC3E}">
        <p14:creationId xmlns:p14="http://schemas.microsoft.com/office/powerpoint/2010/main" val="2021688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is the tree species classification content,</a:t>
            </a:r>
            <a:r>
              <a:rPr lang="en-US" altLang="zh-CN" sz="1200" kern="0" dirty="0">
                <a:solidFill>
                  <a:srgbClr val="0065BD"/>
                </a:solidFill>
              </a:rPr>
              <a:t> Thanks for your attention!</a:t>
            </a:r>
          </a:p>
          <a:p>
            <a:endParaRPr lang="zh-CN" altLang="en-US" dirty="0"/>
          </a:p>
        </p:txBody>
      </p:sp>
      <p:sp>
        <p:nvSpPr>
          <p:cNvPr id="4" name="灯片编号占位符 3"/>
          <p:cNvSpPr>
            <a:spLocks noGrp="1"/>
          </p:cNvSpPr>
          <p:nvPr>
            <p:ph type="sldNum" sz="quarter" idx="5"/>
          </p:nvPr>
        </p:nvSpPr>
        <p:spPr/>
        <p:txBody>
          <a:bodyPr/>
          <a:lstStyle/>
          <a:p>
            <a:fld id="{9DB4E6B9-D457-4B0C-A303-568F1F914B04}" type="slidenum">
              <a:rPr lang="zh-CN" altLang="en-US" smtClean="0"/>
              <a:t>26</a:t>
            </a:fld>
            <a:endParaRPr lang="zh-CN" altLang="en-US"/>
          </a:p>
        </p:txBody>
      </p:sp>
    </p:spTree>
    <p:extLst>
      <p:ext uri="{BB962C8B-B14F-4D97-AF65-F5344CB8AC3E}">
        <p14:creationId xmlns:p14="http://schemas.microsoft.com/office/powerpoint/2010/main" val="3110687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A337B-F786-4227-AF50-AFC87FF1D6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F97919-99E8-5C54-2E29-4FCF13DE4D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089E90-9B9A-72FD-D5F7-37E9F2477883}"/>
              </a:ext>
            </a:extLst>
          </p:cNvPr>
          <p:cNvSpPr>
            <a:spLocks noGrp="1"/>
          </p:cNvSpPr>
          <p:nvPr>
            <p:ph type="body" idx="1"/>
          </p:nvPr>
        </p:nvSpPr>
        <p:spPr/>
        <p:txBody>
          <a:bodyPr/>
          <a:lstStyle/>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9B4342F9-2BE2-E00E-CC6B-97DF945C63CB}"/>
              </a:ext>
            </a:extLst>
          </p:cNvPr>
          <p:cNvSpPr>
            <a:spLocks noGrp="1"/>
          </p:cNvSpPr>
          <p:nvPr>
            <p:ph type="sldNum" sz="quarter" idx="10"/>
          </p:nvPr>
        </p:nvSpPr>
        <p:spPr/>
        <p:txBody>
          <a:bodyPr/>
          <a:lstStyle/>
          <a:p>
            <a:fld id="{9DB4E6B9-D457-4B0C-A303-568F1F914B04}" type="slidenum">
              <a:rPr lang="zh-CN" altLang="en-US" smtClean="0"/>
              <a:t>27</a:t>
            </a:fld>
            <a:endParaRPr lang="zh-CN" altLang="en-US"/>
          </a:p>
        </p:txBody>
      </p:sp>
    </p:spTree>
    <p:extLst>
      <p:ext uri="{BB962C8B-B14F-4D97-AF65-F5344CB8AC3E}">
        <p14:creationId xmlns:p14="http://schemas.microsoft.com/office/powerpoint/2010/main" val="2665436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5699F-17E6-D113-25C7-2C6CC09023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2C85746-D446-3DE1-1951-3099341074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D616B3-6B1B-34DA-1DD3-D35A7383C491}"/>
              </a:ext>
            </a:extLst>
          </p:cNvPr>
          <p:cNvSpPr>
            <a:spLocks noGrp="1"/>
          </p:cNvSpPr>
          <p:nvPr>
            <p:ph type="body" idx="1"/>
          </p:nvPr>
        </p:nvSpPr>
        <p:spPr/>
        <p:txBody>
          <a:bodyPr/>
          <a:lstStyle/>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54DB1670-6DD4-8B73-3073-D2E8BA16AEF1}"/>
              </a:ext>
            </a:extLst>
          </p:cNvPr>
          <p:cNvSpPr>
            <a:spLocks noGrp="1"/>
          </p:cNvSpPr>
          <p:nvPr>
            <p:ph type="sldNum" sz="quarter" idx="10"/>
          </p:nvPr>
        </p:nvSpPr>
        <p:spPr/>
        <p:txBody>
          <a:bodyPr/>
          <a:lstStyle/>
          <a:p>
            <a:fld id="{9DB4E6B9-D457-4B0C-A303-568F1F914B04}" type="slidenum">
              <a:rPr lang="zh-CN" altLang="en-US" smtClean="0"/>
              <a:t>28</a:t>
            </a:fld>
            <a:endParaRPr lang="zh-CN" altLang="en-US"/>
          </a:p>
        </p:txBody>
      </p:sp>
    </p:spTree>
    <p:extLst>
      <p:ext uri="{BB962C8B-B14F-4D97-AF65-F5344CB8AC3E}">
        <p14:creationId xmlns:p14="http://schemas.microsoft.com/office/powerpoint/2010/main" val="1084851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30055-C460-BF00-CDEE-493052DB39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F4086D-6ED3-A941-997B-81AE17C585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ADD7D3-657B-EAE7-6966-30E27957D1EF}"/>
              </a:ext>
            </a:extLst>
          </p:cNvPr>
          <p:cNvSpPr>
            <a:spLocks noGrp="1"/>
          </p:cNvSpPr>
          <p:nvPr>
            <p:ph type="body" idx="1"/>
          </p:nvPr>
        </p:nvSpPr>
        <p:spPr/>
        <p:txBody>
          <a:bodyPr/>
          <a:lstStyle/>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B485C98D-F355-8488-ABEE-16EA626F9164}"/>
              </a:ext>
            </a:extLst>
          </p:cNvPr>
          <p:cNvSpPr>
            <a:spLocks noGrp="1"/>
          </p:cNvSpPr>
          <p:nvPr>
            <p:ph type="sldNum" sz="quarter" idx="10"/>
          </p:nvPr>
        </p:nvSpPr>
        <p:spPr/>
        <p:txBody>
          <a:bodyPr/>
          <a:lstStyle/>
          <a:p>
            <a:fld id="{9DB4E6B9-D457-4B0C-A303-568F1F914B04}" type="slidenum">
              <a:rPr lang="zh-CN" altLang="en-US" smtClean="0"/>
              <a:t>29</a:t>
            </a:fld>
            <a:endParaRPr lang="zh-CN" altLang="en-US"/>
          </a:p>
        </p:txBody>
      </p:sp>
    </p:spTree>
    <p:extLst>
      <p:ext uri="{BB962C8B-B14F-4D97-AF65-F5344CB8AC3E}">
        <p14:creationId xmlns:p14="http://schemas.microsoft.com/office/powerpoint/2010/main" val="4282650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45882-FFDD-8219-51DA-E2ACE52E3C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08E307-D6A3-808D-7A88-7D04A49F3B8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693B77-761A-BA02-B64A-AC87D077AE83}"/>
              </a:ext>
            </a:extLst>
          </p:cNvPr>
          <p:cNvSpPr>
            <a:spLocks noGrp="1"/>
          </p:cNvSpPr>
          <p:nvPr>
            <p:ph type="body" idx="1"/>
          </p:nvPr>
        </p:nvSpPr>
        <p:spPr/>
        <p:txBody>
          <a:bodyPr/>
          <a:lstStyle/>
          <a:p>
            <a:r>
              <a:rPr lang="en-US" altLang="zh-CN" dirty="0"/>
              <a:t>In the next section, we will address what is satellite altimetry and </a:t>
            </a:r>
            <a:r>
              <a:rPr lang="en-US" altLang="zh-CN" b="1" dirty="0"/>
              <a:t>why altimetry requires such corrections</a:t>
            </a:r>
            <a:r>
              <a:rPr lang="en-US" altLang="zh-CN" dirty="0"/>
              <a:t>.</a:t>
            </a:r>
          </a:p>
        </p:txBody>
      </p:sp>
      <p:sp>
        <p:nvSpPr>
          <p:cNvPr id="4" name="灯片编号占位符 3">
            <a:extLst>
              <a:ext uri="{FF2B5EF4-FFF2-40B4-BE49-F238E27FC236}">
                <a16:creationId xmlns:a16="http://schemas.microsoft.com/office/drawing/2014/main" id="{88409440-BA19-B90E-ACEA-118EBFEF0EED}"/>
              </a:ext>
            </a:extLst>
          </p:cNvPr>
          <p:cNvSpPr>
            <a:spLocks noGrp="1"/>
          </p:cNvSpPr>
          <p:nvPr>
            <p:ph type="sldNum" sz="quarter" idx="10"/>
          </p:nvPr>
        </p:nvSpPr>
        <p:spPr/>
        <p:txBody>
          <a:bodyPr/>
          <a:lstStyle/>
          <a:p>
            <a:fld id="{9DB4E6B9-D457-4B0C-A303-568F1F914B04}" type="slidenum">
              <a:rPr lang="zh-CN" altLang="en-US" smtClean="0"/>
              <a:t>3</a:t>
            </a:fld>
            <a:endParaRPr lang="zh-CN" altLang="en-US"/>
          </a:p>
        </p:txBody>
      </p:sp>
    </p:spTree>
    <p:extLst>
      <p:ext uri="{BB962C8B-B14F-4D97-AF65-F5344CB8AC3E}">
        <p14:creationId xmlns:p14="http://schemas.microsoft.com/office/powerpoint/2010/main" val="323971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EDD4D-59D0-36B4-AE8E-28C3C3E57B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B39B5C8-E060-6F2E-F7E5-551649557B4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3A8338-CA33-10EE-77DB-D83F567A9B32}"/>
              </a:ext>
            </a:extLst>
          </p:cNvPr>
          <p:cNvSpPr>
            <a:spLocks noGrp="1"/>
          </p:cNvSpPr>
          <p:nvPr>
            <p:ph type="body" idx="1"/>
          </p:nvPr>
        </p:nvSpPr>
        <p:spPr/>
        <p:txBody>
          <a:bodyPr/>
          <a:lstStyle/>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08B5025F-50E4-B430-1AFC-5FA137A0FE4E}"/>
              </a:ext>
            </a:extLst>
          </p:cNvPr>
          <p:cNvSpPr>
            <a:spLocks noGrp="1"/>
          </p:cNvSpPr>
          <p:nvPr>
            <p:ph type="sldNum" sz="quarter" idx="10"/>
          </p:nvPr>
        </p:nvSpPr>
        <p:spPr/>
        <p:txBody>
          <a:bodyPr/>
          <a:lstStyle/>
          <a:p>
            <a:fld id="{9DB4E6B9-D457-4B0C-A303-568F1F914B04}" type="slidenum">
              <a:rPr lang="zh-CN" altLang="en-US" smtClean="0"/>
              <a:t>30</a:t>
            </a:fld>
            <a:endParaRPr lang="zh-CN" altLang="en-US"/>
          </a:p>
        </p:txBody>
      </p:sp>
    </p:spTree>
    <p:extLst>
      <p:ext uri="{BB962C8B-B14F-4D97-AF65-F5344CB8AC3E}">
        <p14:creationId xmlns:p14="http://schemas.microsoft.com/office/powerpoint/2010/main" val="3136954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24986-E9D4-562F-6D22-22BD1A22F3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4E2A4F-16F8-156C-A22B-1FC7C6272DE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A96CE9-DE84-4AF0-0017-CD4C293870E0}"/>
              </a:ext>
            </a:extLst>
          </p:cNvPr>
          <p:cNvSpPr>
            <a:spLocks noGrp="1"/>
          </p:cNvSpPr>
          <p:nvPr>
            <p:ph type="body" idx="1"/>
          </p:nvPr>
        </p:nvSpPr>
        <p:spPr/>
        <p:txBody>
          <a:bodyPr/>
          <a:lstStyle/>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9DFE509-C41A-ECE8-F4BD-F348A4EAEDC5}"/>
              </a:ext>
            </a:extLst>
          </p:cNvPr>
          <p:cNvSpPr>
            <a:spLocks noGrp="1"/>
          </p:cNvSpPr>
          <p:nvPr>
            <p:ph type="sldNum" sz="quarter" idx="10"/>
          </p:nvPr>
        </p:nvSpPr>
        <p:spPr/>
        <p:txBody>
          <a:bodyPr/>
          <a:lstStyle/>
          <a:p>
            <a:fld id="{9DB4E6B9-D457-4B0C-A303-568F1F914B04}" type="slidenum">
              <a:rPr lang="zh-CN" altLang="en-US" smtClean="0"/>
              <a:t>31</a:t>
            </a:fld>
            <a:endParaRPr lang="zh-CN" altLang="en-US"/>
          </a:p>
        </p:txBody>
      </p:sp>
    </p:spTree>
    <p:extLst>
      <p:ext uri="{BB962C8B-B14F-4D97-AF65-F5344CB8AC3E}">
        <p14:creationId xmlns:p14="http://schemas.microsoft.com/office/powerpoint/2010/main" val="329563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AA21C-B957-C045-BAD8-76F81BFC78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FC40522-DE1B-A97E-96F9-BCF54E1907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BE8486-5C60-B4EA-7C00-88719B869C93}"/>
              </a:ext>
            </a:extLst>
          </p:cNvPr>
          <p:cNvSpPr>
            <a:spLocks noGrp="1"/>
          </p:cNvSpPr>
          <p:nvPr>
            <p:ph type="body" idx="1"/>
          </p:nvPr>
        </p:nvSpPr>
        <p:spPr/>
        <p:txBody>
          <a:bodyPr/>
          <a:lstStyle/>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5759C51E-680C-736D-AD52-4C2707F132D6}"/>
              </a:ext>
            </a:extLst>
          </p:cNvPr>
          <p:cNvSpPr>
            <a:spLocks noGrp="1"/>
          </p:cNvSpPr>
          <p:nvPr>
            <p:ph type="sldNum" sz="quarter" idx="10"/>
          </p:nvPr>
        </p:nvSpPr>
        <p:spPr/>
        <p:txBody>
          <a:bodyPr/>
          <a:lstStyle/>
          <a:p>
            <a:fld id="{9DB4E6B9-D457-4B0C-A303-568F1F914B04}" type="slidenum">
              <a:rPr lang="zh-CN" altLang="en-US" smtClean="0"/>
              <a:t>32</a:t>
            </a:fld>
            <a:endParaRPr lang="zh-CN" altLang="en-US"/>
          </a:p>
        </p:txBody>
      </p:sp>
    </p:spTree>
    <p:extLst>
      <p:ext uri="{BB962C8B-B14F-4D97-AF65-F5344CB8AC3E}">
        <p14:creationId xmlns:p14="http://schemas.microsoft.com/office/powerpoint/2010/main" val="3483008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1C0EA-33C3-16B5-E9C8-6284AD69375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759B91-4BE6-1768-BD06-D019B81271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1090A7-5885-024F-C9BD-F60B8C22A7D8}"/>
              </a:ext>
            </a:extLst>
          </p:cNvPr>
          <p:cNvSpPr>
            <a:spLocks noGrp="1"/>
          </p:cNvSpPr>
          <p:nvPr>
            <p:ph type="body" idx="1"/>
          </p:nvPr>
        </p:nvSpPr>
        <p:spPr/>
        <p:txBody>
          <a:bodyPr/>
          <a:lstStyle/>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ECEDB8A3-7793-A6F7-786F-2CB95B9D1CB4}"/>
              </a:ext>
            </a:extLst>
          </p:cNvPr>
          <p:cNvSpPr>
            <a:spLocks noGrp="1"/>
          </p:cNvSpPr>
          <p:nvPr>
            <p:ph type="sldNum" sz="quarter" idx="10"/>
          </p:nvPr>
        </p:nvSpPr>
        <p:spPr/>
        <p:txBody>
          <a:bodyPr/>
          <a:lstStyle/>
          <a:p>
            <a:fld id="{9DB4E6B9-D457-4B0C-A303-568F1F914B04}" type="slidenum">
              <a:rPr lang="zh-CN" altLang="en-US" smtClean="0"/>
              <a:t>33</a:t>
            </a:fld>
            <a:endParaRPr lang="zh-CN" altLang="en-US"/>
          </a:p>
        </p:txBody>
      </p:sp>
    </p:spTree>
    <p:extLst>
      <p:ext uri="{BB962C8B-B14F-4D97-AF65-F5344CB8AC3E}">
        <p14:creationId xmlns:p14="http://schemas.microsoft.com/office/powerpoint/2010/main" val="2298448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07755-D73B-F492-751A-07D4A3F690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7CA55B-21EE-70E9-B312-4C9F1F066D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B17DFB2-62C7-399D-3B51-ABD73110FE69}"/>
              </a:ext>
            </a:extLst>
          </p:cNvPr>
          <p:cNvSpPr>
            <a:spLocks noGrp="1"/>
          </p:cNvSpPr>
          <p:nvPr>
            <p:ph type="body" idx="1"/>
          </p:nvPr>
        </p:nvSpPr>
        <p:spPr/>
        <p:txBody>
          <a:bodyPr/>
          <a:lstStyle/>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8D1B83F-B84E-2CF9-60E3-2F2FDE97FB70}"/>
              </a:ext>
            </a:extLst>
          </p:cNvPr>
          <p:cNvSpPr>
            <a:spLocks noGrp="1"/>
          </p:cNvSpPr>
          <p:nvPr>
            <p:ph type="sldNum" sz="quarter" idx="10"/>
          </p:nvPr>
        </p:nvSpPr>
        <p:spPr/>
        <p:txBody>
          <a:bodyPr/>
          <a:lstStyle/>
          <a:p>
            <a:fld id="{9DB4E6B9-D457-4B0C-A303-568F1F914B04}" type="slidenum">
              <a:rPr lang="zh-CN" altLang="en-US" smtClean="0"/>
              <a:t>34</a:t>
            </a:fld>
            <a:endParaRPr lang="zh-CN" altLang="en-US"/>
          </a:p>
        </p:txBody>
      </p:sp>
    </p:spTree>
    <p:extLst>
      <p:ext uri="{BB962C8B-B14F-4D97-AF65-F5344CB8AC3E}">
        <p14:creationId xmlns:p14="http://schemas.microsoft.com/office/powerpoint/2010/main" val="34438285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174FF-01FC-8143-E7CC-1138B6554F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BDF753-BD38-2F90-2519-9BAD900CE2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9260F6-5901-1FEA-EC9D-AD7F167BC5E7}"/>
              </a:ext>
            </a:extLst>
          </p:cNvPr>
          <p:cNvSpPr>
            <a:spLocks noGrp="1"/>
          </p:cNvSpPr>
          <p:nvPr>
            <p:ph type="body" idx="1"/>
          </p:nvPr>
        </p:nvSpPr>
        <p:spPr/>
        <p:txBody>
          <a:bodyPr/>
          <a:lstStyle/>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DC7CEF84-98D9-3611-D822-12B1475052B1}"/>
              </a:ext>
            </a:extLst>
          </p:cNvPr>
          <p:cNvSpPr>
            <a:spLocks noGrp="1"/>
          </p:cNvSpPr>
          <p:nvPr>
            <p:ph type="sldNum" sz="quarter" idx="10"/>
          </p:nvPr>
        </p:nvSpPr>
        <p:spPr/>
        <p:txBody>
          <a:bodyPr/>
          <a:lstStyle/>
          <a:p>
            <a:fld id="{9DB4E6B9-D457-4B0C-A303-568F1F914B04}" type="slidenum">
              <a:rPr lang="zh-CN" altLang="en-US" smtClean="0"/>
              <a:t>35</a:t>
            </a:fld>
            <a:endParaRPr lang="zh-CN" altLang="en-US"/>
          </a:p>
        </p:txBody>
      </p:sp>
    </p:spTree>
    <p:extLst>
      <p:ext uri="{BB962C8B-B14F-4D97-AF65-F5344CB8AC3E}">
        <p14:creationId xmlns:p14="http://schemas.microsoft.com/office/powerpoint/2010/main" val="106741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4DA05-67E0-2D3D-74E3-39399CE517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523338-4537-97FE-1A50-70623CA16B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3F4BB2-2114-F3E1-F8AC-A1769A8B8094}"/>
              </a:ext>
            </a:extLst>
          </p:cNvPr>
          <p:cNvSpPr>
            <a:spLocks noGrp="1"/>
          </p:cNvSpPr>
          <p:nvPr>
            <p:ph type="body" idx="1"/>
          </p:nvPr>
        </p:nvSpPr>
        <p:spPr/>
        <p:txBody>
          <a:bodyPr/>
          <a:lstStyle/>
          <a:p>
            <a:r>
              <a:rPr lang="en-US" altLang="zh-CN" dirty="0"/>
              <a:t>Satellite altimetry is a remote sensing technique used to monitor </a:t>
            </a:r>
            <a:r>
              <a:rPr lang="en-US" altLang="zh-CN" b="1" dirty="0"/>
              <a:t>ground surface elevation</a:t>
            </a:r>
            <a:r>
              <a:rPr lang="en-US" altLang="zh-CN" dirty="0"/>
              <a:t>. The figure below illustrates its operating principle. Roughly speaking, the altimetry module onboard the satellite emits signals in the </a:t>
            </a:r>
            <a:r>
              <a:rPr lang="en-US" altLang="zh-CN" b="1" dirty="0"/>
              <a:t>nadir direction</a:t>
            </a:r>
            <a:r>
              <a:rPr lang="en-US" altLang="zh-CN" dirty="0"/>
              <a:t>, which are reflected back by the Earth's surface (especially over oceans). By measuring the </a:t>
            </a:r>
            <a:r>
              <a:rPr lang="en-US" altLang="zh-CN" b="1" dirty="0"/>
              <a:t>signal travel time</a:t>
            </a:r>
            <a:r>
              <a:rPr lang="en-US" altLang="zh-CN" dirty="0"/>
              <a:t>, the height difference between the satellite and the ground can be determined.</a:t>
            </a:r>
          </a:p>
          <a:p>
            <a:r>
              <a:rPr lang="en-US" altLang="zh-CN" dirty="0"/>
              <a:t>While the principle is straightforward, achieving high-precision </a:t>
            </a:r>
            <a:r>
              <a:rPr lang="en-US" altLang="zh-CN" b="1" dirty="0"/>
              <a:t>elevation measurements</a:t>
            </a:r>
            <a:r>
              <a:rPr lang="en-US" altLang="zh-CN" dirty="0"/>
              <a:t> requires accurate knowledge of both the satellite's position and the altimetry observations. To ensure this accuracy, the system incorporates three modules for </a:t>
            </a:r>
            <a:r>
              <a:rPr lang="en-US" altLang="zh-CN" b="1" dirty="0"/>
              <a:t>Precise Orbit Determination (POD)</a:t>
            </a:r>
            <a:r>
              <a:rPr lang="en-US" altLang="zh-CN" dirty="0"/>
              <a:t>, as shown in the diagram. Among these, </a:t>
            </a:r>
            <a:r>
              <a:rPr lang="en-US" altLang="zh-CN" b="1" dirty="0"/>
              <a:t>DORIS</a:t>
            </a:r>
            <a:r>
              <a:rPr lang="en-US" altLang="zh-CN" dirty="0"/>
              <a:t> is widely equipped on altimetry satellites.</a:t>
            </a:r>
          </a:p>
          <a:p>
            <a:r>
              <a:rPr lang="en-US" altLang="zh-CN" dirty="0"/>
              <a:t>From the </a:t>
            </a:r>
            <a:r>
              <a:rPr lang="en-US" altLang="zh-CN" b="1" dirty="0"/>
              <a:t>regional MSL (Global Mean Sea Level)</a:t>
            </a:r>
            <a:r>
              <a:rPr lang="en-US" altLang="zh-CN" dirty="0"/>
              <a:t> graph, we can see that altimetry places stringent demands on accuracy, as the annual variation is in </a:t>
            </a:r>
            <a:r>
              <a:rPr lang="en-US" altLang="zh-CN" dirty="0" err="1"/>
              <a:t>milimeterlevel</a:t>
            </a:r>
            <a:r>
              <a:rPr lang="en-US" altLang="zh-CN" dirty="0"/>
              <a:t>.</a:t>
            </a: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AFF8192C-9506-F51F-71B3-6C70934CAB3B}"/>
              </a:ext>
            </a:extLst>
          </p:cNvPr>
          <p:cNvSpPr>
            <a:spLocks noGrp="1"/>
          </p:cNvSpPr>
          <p:nvPr>
            <p:ph type="sldNum" sz="quarter" idx="10"/>
          </p:nvPr>
        </p:nvSpPr>
        <p:spPr/>
        <p:txBody>
          <a:bodyPr/>
          <a:lstStyle/>
          <a:p>
            <a:fld id="{9DB4E6B9-D457-4B0C-A303-568F1F914B04}" type="slidenum">
              <a:rPr lang="zh-CN" altLang="en-US" smtClean="0"/>
              <a:t>4</a:t>
            </a:fld>
            <a:endParaRPr lang="zh-CN" altLang="en-US"/>
          </a:p>
        </p:txBody>
      </p:sp>
    </p:spTree>
    <p:extLst>
      <p:ext uri="{BB962C8B-B14F-4D97-AF65-F5344CB8AC3E}">
        <p14:creationId xmlns:p14="http://schemas.microsoft.com/office/powerpoint/2010/main" val="1611768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7B07B-310A-D58B-5EBD-10C78C7A38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AECEE6-6B09-17B8-E3A6-A3945D24C00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A93A68-68F4-12DC-737A-2C1C519046BF}"/>
              </a:ext>
            </a:extLst>
          </p:cNvPr>
          <p:cNvSpPr>
            <a:spLocks noGrp="1"/>
          </p:cNvSpPr>
          <p:nvPr>
            <p:ph type="body" idx="1"/>
          </p:nvPr>
        </p:nvSpPr>
        <p:spPr/>
        <p:txBody>
          <a:bodyPr/>
          <a:lstStyle/>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66C27FC7-EE48-9573-7EBE-416ACC11E335}"/>
              </a:ext>
            </a:extLst>
          </p:cNvPr>
          <p:cNvSpPr>
            <a:spLocks noGrp="1"/>
          </p:cNvSpPr>
          <p:nvPr>
            <p:ph type="sldNum" sz="quarter" idx="10"/>
          </p:nvPr>
        </p:nvSpPr>
        <p:spPr/>
        <p:txBody>
          <a:bodyPr/>
          <a:lstStyle/>
          <a:p>
            <a:fld id="{9DB4E6B9-D457-4B0C-A303-568F1F914B04}" type="slidenum">
              <a:rPr lang="zh-CN" altLang="en-US" smtClean="0"/>
              <a:t>5</a:t>
            </a:fld>
            <a:endParaRPr lang="zh-CN" altLang="en-US"/>
          </a:p>
        </p:txBody>
      </p:sp>
    </p:spTree>
    <p:extLst>
      <p:ext uri="{BB962C8B-B14F-4D97-AF65-F5344CB8AC3E}">
        <p14:creationId xmlns:p14="http://schemas.microsoft.com/office/powerpoint/2010/main" val="1474323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1DAFA-B11F-520F-0274-1A7037ED52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378AB4-1B4F-DC8B-8045-B78462166D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844C33-BFD2-ECCB-4451-FEDA144C2763}"/>
              </a:ext>
            </a:extLst>
          </p:cNvPr>
          <p:cNvSpPr>
            <a:spLocks noGrp="1"/>
          </p:cNvSpPr>
          <p:nvPr>
            <p:ph type="body" idx="1"/>
          </p:nvPr>
        </p:nvSpPr>
        <p:spPr/>
        <p:txBody>
          <a:bodyPr/>
          <a:lstStyle/>
          <a:p>
            <a:r>
              <a:rPr lang="en-US" altLang="zh-CN" dirty="0"/>
              <a:t>This figure shows the trajectories of </a:t>
            </a:r>
            <a:r>
              <a:rPr lang="en-US" altLang="zh-CN" b="1" dirty="0"/>
              <a:t>altimetry IPP</a:t>
            </a:r>
            <a:r>
              <a:rPr lang="en-US" altLang="zh-CN" dirty="0"/>
              <a:t> and </a:t>
            </a:r>
            <a:r>
              <a:rPr lang="en-US" altLang="zh-CN" b="1" dirty="0"/>
              <a:t>DORIS IPP</a:t>
            </a:r>
            <a:r>
              <a:rPr lang="en-US" altLang="zh-CN" dirty="0"/>
              <a:t> for a single revolution of the Jason-3 satellite. It can be observed that the </a:t>
            </a:r>
            <a:r>
              <a:rPr lang="en-US" altLang="zh-CN" b="1" dirty="0"/>
              <a:t>blue curve</a:t>
            </a:r>
            <a:r>
              <a:rPr lang="en-US" altLang="zh-CN" dirty="0"/>
              <a:t> (DORIS IPP) and the </a:t>
            </a:r>
            <a:r>
              <a:rPr lang="en-US" altLang="zh-CN" b="1" dirty="0"/>
              <a:t>orange curve</a:t>
            </a:r>
            <a:r>
              <a:rPr lang="en-US" altLang="zh-CN" dirty="0"/>
              <a:t> (altimetry IPP) are </a:t>
            </a:r>
            <a:r>
              <a:rPr lang="en-US" altLang="zh-CN" dirty="0" err="1"/>
              <a:t>closly</a:t>
            </a:r>
            <a:r>
              <a:rPr lang="en-US" altLang="zh-CN" dirty="0"/>
              <a:t> </a:t>
            </a:r>
            <a:r>
              <a:rPr lang="en-US" altLang="zh-CN" dirty="0" err="1"/>
              <a:t>distrbuted</a:t>
            </a:r>
            <a:r>
              <a:rPr lang="en-US" altLang="zh-CN" dirty="0"/>
              <a:t>.</a:t>
            </a:r>
          </a:p>
          <a:p>
            <a:r>
              <a:rPr lang="en-US" altLang="zh-CN" dirty="0"/>
              <a:t>Using DORIS VTEC to compute the ionospheric correction at the altimetry IPP—referred to as </a:t>
            </a:r>
            <a:r>
              <a:rPr lang="en-US" altLang="zh-CN" b="1" dirty="0"/>
              <a:t>DORIS-based altimetry VTEC</a:t>
            </a:r>
            <a:r>
              <a:rPr lang="en-US" altLang="zh-CN" dirty="0"/>
              <a:t>—should effectively reflect the ionospheric conditions at the altimetry IPP.</a:t>
            </a:r>
          </a:p>
          <a:p>
            <a:r>
              <a:rPr lang="en-US" altLang="zh-CN" dirty="0"/>
              <a:t>Moreover, since Jason-3 is equipped with a </a:t>
            </a:r>
            <a:r>
              <a:rPr lang="en-US" altLang="zh-CN" b="1" dirty="0"/>
              <a:t>dual-frequency altimetry module</a:t>
            </a:r>
            <a:r>
              <a:rPr lang="en-US" altLang="zh-CN" dirty="0"/>
              <a:t>, we can obtain </a:t>
            </a:r>
            <a:r>
              <a:rPr lang="en-US" altLang="zh-CN" b="1" dirty="0"/>
              <a:t>dual-frequency altimetry VTEC</a:t>
            </a:r>
            <a:r>
              <a:rPr lang="en-US" altLang="zh-CN" dirty="0"/>
              <a:t> as a direct observation at the altimetry IPP. This allows for a comparison between the </a:t>
            </a:r>
            <a:r>
              <a:rPr lang="en-US" altLang="zh-CN" b="1" dirty="0"/>
              <a:t>DORIS-based altimetry VTEC</a:t>
            </a:r>
            <a:r>
              <a:rPr lang="en-US" altLang="zh-CN" dirty="0"/>
              <a:t> and the </a:t>
            </a:r>
            <a:r>
              <a:rPr lang="en-US" altLang="zh-CN" b="1" dirty="0"/>
              <a:t>dual-frequency altimetry VTEC </a:t>
            </a:r>
            <a:r>
              <a:rPr lang="en-US" altLang="zh-CN" b="0" dirty="0"/>
              <a:t>and can be used for the </a:t>
            </a:r>
            <a:r>
              <a:rPr lang="en-US" altLang="zh-CN" b="0" dirty="0" err="1"/>
              <a:t>assessement</a:t>
            </a:r>
            <a:r>
              <a:rPr lang="en-US" altLang="zh-CN" b="0" dirty="0"/>
              <a:t> of accuracy of </a:t>
            </a:r>
            <a:r>
              <a:rPr lang="en-US" altLang="zh-CN" sz="1200" dirty="0"/>
              <a:t>DORIS-based altimetry VTEC </a:t>
            </a:r>
            <a:r>
              <a:rPr lang="en-US" altLang="zh-CN" dirty="0"/>
              <a:t>.</a:t>
            </a:r>
          </a:p>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281D7EE-17F5-39AF-E754-37710950573A}"/>
              </a:ext>
            </a:extLst>
          </p:cNvPr>
          <p:cNvSpPr>
            <a:spLocks noGrp="1"/>
          </p:cNvSpPr>
          <p:nvPr>
            <p:ph type="sldNum" sz="quarter" idx="10"/>
          </p:nvPr>
        </p:nvSpPr>
        <p:spPr/>
        <p:txBody>
          <a:bodyPr/>
          <a:lstStyle/>
          <a:p>
            <a:fld id="{9DB4E6B9-D457-4B0C-A303-568F1F914B04}" type="slidenum">
              <a:rPr lang="zh-CN" altLang="en-US" smtClean="0"/>
              <a:t>6</a:t>
            </a:fld>
            <a:endParaRPr lang="zh-CN" altLang="en-US"/>
          </a:p>
        </p:txBody>
      </p:sp>
    </p:spTree>
    <p:extLst>
      <p:ext uri="{BB962C8B-B14F-4D97-AF65-F5344CB8AC3E}">
        <p14:creationId xmlns:p14="http://schemas.microsoft.com/office/powerpoint/2010/main" val="4068663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526D6-B241-9507-12E9-34E78B15C85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2972AC-5559-E46B-7703-AD5D0A18ED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72E917-1899-879D-29A0-32C1E9283A6B}"/>
              </a:ext>
            </a:extLst>
          </p:cNvPr>
          <p:cNvSpPr>
            <a:spLocks noGrp="1"/>
          </p:cNvSpPr>
          <p:nvPr>
            <p:ph type="body" idx="1"/>
          </p:nvPr>
        </p:nvSpPr>
        <p:spPr/>
        <p:txBody>
          <a:bodyPr/>
          <a:lstStyle/>
          <a:p>
            <a:r>
              <a:rPr lang="en-US" altLang="zh-CN" dirty="0"/>
              <a:t>Now that we have understood the focus and necessity of this thesis, the next section will introduce how to use </a:t>
            </a:r>
            <a:r>
              <a:rPr lang="en-US" altLang="zh-CN" b="1" dirty="0"/>
              <a:t>DORIS VTEC</a:t>
            </a:r>
            <a:r>
              <a:rPr lang="en-US" altLang="zh-CN" dirty="0"/>
              <a:t> to obtain </a:t>
            </a:r>
            <a:r>
              <a:rPr lang="en-US" altLang="zh-CN" b="1" dirty="0"/>
              <a:t>DORIS-based altimetry VTEC</a:t>
            </a:r>
            <a:r>
              <a:rPr lang="en-US" altLang="zh-CN" dirty="0"/>
              <a:t>.</a:t>
            </a:r>
          </a:p>
        </p:txBody>
      </p:sp>
      <p:sp>
        <p:nvSpPr>
          <p:cNvPr id="4" name="灯片编号占位符 3">
            <a:extLst>
              <a:ext uri="{FF2B5EF4-FFF2-40B4-BE49-F238E27FC236}">
                <a16:creationId xmlns:a16="http://schemas.microsoft.com/office/drawing/2014/main" id="{E037D167-D1D6-C09E-5B89-DF56311FEA26}"/>
              </a:ext>
            </a:extLst>
          </p:cNvPr>
          <p:cNvSpPr>
            <a:spLocks noGrp="1"/>
          </p:cNvSpPr>
          <p:nvPr>
            <p:ph type="sldNum" sz="quarter" idx="10"/>
          </p:nvPr>
        </p:nvSpPr>
        <p:spPr/>
        <p:txBody>
          <a:bodyPr/>
          <a:lstStyle/>
          <a:p>
            <a:fld id="{9DB4E6B9-D457-4B0C-A303-568F1F914B04}" type="slidenum">
              <a:rPr lang="zh-CN" altLang="en-US" smtClean="0"/>
              <a:t>7</a:t>
            </a:fld>
            <a:endParaRPr lang="zh-CN" altLang="en-US"/>
          </a:p>
        </p:txBody>
      </p:sp>
    </p:spTree>
    <p:extLst>
      <p:ext uri="{BB962C8B-B14F-4D97-AF65-F5344CB8AC3E}">
        <p14:creationId xmlns:p14="http://schemas.microsoft.com/office/powerpoint/2010/main" val="700142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A291E-4A26-3C2C-AC53-C27CC3AC47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7D7AC9-FC8A-A1DA-7B52-9EE5498629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42B993-5DCA-8559-DEA8-DD2A8F594CF9}"/>
              </a:ext>
            </a:extLst>
          </p:cNvPr>
          <p:cNvSpPr>
            <a:spLocks noGrp="1"/>
          </p:cNvSpPr>
          <p:nvPr>
            <p:ph type="body" idx="1"/>
          </p:nvPr>
        </p:nvSpPr>
        <p:spPr/>
        <p:txBody>
          <a:bodyPr/>
          <a:lstStyle/>
          <a:p>
            <a:r>
              <a:rPr lang="en-US" altLang="zh-CN" dirty="0"/>
              <a:t>The process is as follows:</a:t>
            </a:r>
          </a:p>
          <a:p>
            <a:pPr>
              <a:buFont typeface="+mj-lt"/>
              <a:buAutoNum type="arabicPeriod"/>
            </a:pPr>
            <a:r>
              <a:rPr lang="en-US" altLang="zh-CN" dirty="0"/>
              <a:t>First, we need to select </a:t>
            </a:r>
            <a:r>
              <a:rPr lang="en-US" altLang="zh-CN" b="1" dirty="0"/>
              <a:t>DORIS IPPs</a:t>
            </a:r>
            <a:r>
              <a:rPr lang="en-US" altLang="zh-CN" dirty="0"/>
              <a:t> near the </a:t>
            </a:r>
            <a:r>
              <a:rPr lang="en-US" altLang="zh-CN" b="1" dirty="0"/>
              <a:t>altimetry IPP</a:t>
            </a:r>
            <a:r>
              <a:rPr lang="en-US" altLang="zh-CN" dirty="0"/>
              <a:t>—specifically, the red DORIS IPPs inside the rectangle in the figure.</a:t>
            </a:r>
          </a:p>
          <a:p>
            <a:pPr>
              <a:buFont typeface="+mj-lt"/>
              <a:buAutoNum type="arabicPeriod"/>
            </a:pPr>
            <a:r>
              <a:rPr lang="en-US" altLang="zh-CN" dirty="0"/>
              <a:t>Then, we perform </a:t>
            </a:r>
            <a:r>
              <a:rPr lang="en-US" altLang="zh-CN" b="1" dirty="0"/>
              <a:t>spatial interpolation</a:t>
            </a:r>
            <a:r>
              <a:rPr lang="en-US" altLang="zh-CN" dirty="0"/>
              <a:t> on these IPPs to obtain the </a:t>
            </a:r>
            <a:r>
              <a:rPr lang="en-US" altLang="zh-CN" b="1" dirty="0"/>
              <a:t>DORIS-based altimetry VTEC</a:t>
            </a:r>
            <a:r>
              <a:rPr lang="en-US" altLang="zh-CN" dirty="0"/>
              <a:t>.</a:t>
            </a:r>
          </a:p>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42D18158-BEA5-0651-48AD-AF23C0325CF0}"/>
              </a:ext>
            </a:extLst>
          </p:cNvPr>
          <p:cNvSpPr>
            <a:spLocks noGrp="1"/>
          </p:cNvSpPr>
          <p:nvPr>
            <p:ph type="sldNum" sz="quarter" idx="10"/>
          </p:nvPr>
        </p:nvSpPr>
        <p:spPr/>
        <p:txBody>
          <a:bodyPr/>
          <a:lstStyle/>
          <a:p>
            <a:fld id="{9DB4E6B9-D457-4B0C-A303-568F1F914B04}" type="slidenum">
              <a:rPr lang="zh-CN" altLang="en-US" smtClean="0"/>
              <a:t>8</a:t>
            </a:fld>
            <a:endParaRPr lang="zh-CN" altLang="en-US"/>
          </a:p>
        </p:txBody>
      </p:sp>
    </p:spTree>
    <p:extLst>
      <p:ext uri="{BB962C8B-B14F-4D97-AF65-F5344CB8AC3E}">
        <p14:creationId xmlns:p14="http://schemas.microsoft.com/office/powerpoint/2010/main" val="4035960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25C27-0CA0-11A1-5329-02634B25F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79E73B-4D13-0D52-B243-9703CD5B1DB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D01B07-9F67-3141-16D1-602C875CE487}"/>
              </a:ext>
            </a:extLst>
          </p:cNvPr>
          <p:cNvSpPr>
            <a:spLocks noGrp="1"/>
          </p:cNvSpPr>
          <p:nvPr>
            <p:ph type="body" idx="1"/>
          </p:nvPr>
        </p:nvSpPr>
        <p:spPr/>
        <p:txBody>
          <a:bodyPr/>
          <a:lstStyle/>
          <a:p>
            <a:pPr marL="0" indent="0" algn="just">
              <a:spcAft>
                <a:spcPts val="0"/>
              </a:spcAft>
              <a:buFont typeface="Arial" panose="020B0604020202020204" pitchFamily="34" charset="0"/>
              <a:buNone/>
            </a:pPr>
            <a:endParaRPr lang="en-GB" sz="1200" dirty="0">
              <a:solidFill>
                <a:schemeClr val="bg1"/>
              </a:solidFill>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7E2A522-44BC-0001-F45B-5E8236C3BE20}"/>
              </a:ext>
            </a:extLst>
          </p:cNvPr>
          <p:cNvSpPr>
            <a:spLocks noGrp="1"/>
          </p:cNvSpPr>
          <p:nvPr>
            <p:ph type="sldNum" sz="quarter" idx="10"/>
          </p:nvPr>
        </p:nvSpPr>
        <p:spPr/>
        <p:txBody>
          <a:bodyPr/>
          <a:lstStyle/>
          <a:p>
            <a:fld id="{9DB4E6B9-D457-4B0C-A303-568F1F914B04}" type="slidenum">
              <a:rPr lang="zh-CN" altLang="en-US" smtClean="0"/>
              <a:t>9</a:t>
            </a:fld>
            <a:endParaRPr lang="zh-CN" altLang="en-US"/>
          </a:p>
        </p:txBody>
      </p:sp>
    </p:spTree>
    <p:extLst>
      <p:ext uri="{BB962C8B-B14F-4D97-AF65-F5344CB8AC3E}">
        <p14:creationId xmlns:p14="http://schemas.microsoft.com/office/powerpoint/2010/main" val="3474484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05469F"/>
                </a:solidFill>
                <a:latin typeface="Arial" panose="020B0604020202020204"/>
                <a:cs typeface="Arial" panose="020B0604020202020204"/>
              </a:defRPr>
            </a:lvl1pPr>
          </a:lstStyle>
          <a:p>
            <a:pPr marL="12700">
              <a:lnSpc>
                <a:spcPts val="1425"/>
              </a:lnSpc>
            </a:pPr>
            <a:r>
              <a:rPr spc="-5" dirty="0"/>
              <a:t>Numerical Modeling Tutorial </a:t>
            </a:r>
            <a:r>
              <a:rPr dirty="0"/>
              <a:t>| </a:t>
            </a:r>
            <a:r>
              <a:rPr spc="-5" dirty="0"/>
              <a:t>ESPACE </a:t>
            </a:r>
            <a:r>
              <a:rPr dirty="0"/>
              <a:t>Winter </a:t>
            </a:r>
            <a:r>
              <a:rPr spc="-5" dirty="0"/>
              <a:t>Semester </a:t>
            </a:r>
            <a:r>
              <a:rPr dirty="0"/>
              <a:t>2016-17 |</a:t>
            </a:r>
            <a:r>
              <a:rPr spc="-75" dirty="0"/>
              <a:t> </a:t>
            </a:r>
            <a:r>
              <a:rPr dirty="0"/>
              <a:t>TUM</a:t>
            </a:r>
          </a:p>
        </p:txBody>
      </p:sp>
      <p:sp>
        <p:nvSpPr>
          <p:cNvPr id="5" name="Holder 5"/>
          <p:cNvSpPr>
            <a:spLocks noGrp="1"/>
          </p:cNvSpPr>
          <p:nvPr>
            <p:ph type="dt" sz="half" idx="6"/>
          </p:nvPr>
        </p:nvSpPr>
        <p:spPr/>
        <p:txBody>
          <a:bodyPr lIns="0" tIns="0" rIns="0" bIns="0"/>
          <a:lstStyle>
            <a:lvl1pPr>
              <a:defRPr sz="1200" b="0" i="0">
                <a:solidFill>
                  <a:srgbClr val="05469F"/>
                </a:solidFill>
                <a:latin typeface="Arial" panose="020B0604020202020204"/>
                <a:cs typeface="Arial" panose="020B0604020202020204"/>
              </a:defRPr>
            </a:lvl1pPr>
          </a:lstStyle>
          <a:p>
            <a:pPr marL="12700">
              <a:lnSpc>
                <a:spcPts val="1425"/>
              </a:lnSpc>
            </a:pPr>
            <a:r>
              <a:rPr spc="-5" dirty="0"/>
              <a:t>03/11/2016</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tx1"/>
                </a:solidFill>
                <a:latin typeface="Calibri" panose="020F0502020204030204"/>
                <a:cs typeface="Calibri" panose="020F0502020204030204"/>
              </a:defRPr>
            </a:lvl1pPr>
          </a:lstStyle>
          <a:p>
            <a:endParaRPr/>
          </a:p>
        </p:txBody>
      </p:sp>
      <p:sp>
        <p:nvSpPr>
          <p:cNvPr id="3" name="Holder 3"/>
          <p:cNvSpPr>
            <a:spLocks noGrp="1"/>
          </p:cNvSpPr>
          <p:nvPr>
            <p:ph type="body" idx="1"/>
          </p:nvPr>
        </p:nvSpPr>
        <p:spPr/>
        <p:txBody>
          <a:bodyPr lIns="0" tIns="0" rIns="0" bIns="0"/>
          <a:lstStyle>
            <a:lvl1pPr>
              <a:defRPr sz="2200" b="0" i="0">
                <a:solidFill>
                  <a:schemeClr val="tx1"/>
                </a:solidFill>
                <a:latin typeface="Calibri" panose="020F0502020204030204"/>
                <a:cs typeface="Calibri" panose="020F0502020204030204"/>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05469F"/>
                </a:solidFill>
                <a:latin typeface="Arial" panose="020B0604020202020204"/>
                <a:cs typeface="Arial" panose="020B0604020202020204"/>
              </a:defRPr>
            </a:lvl1pPr>
          </a:lstStyle>
          <a:p>
            <a:pPr marL="12700">
              <a:lnSpc>
                <a:spcPts val="1425"/>
              </a:lnSpc>
            </a:pPr>
            <a:r>
              <a:rPr spc="-5" dirty="0"/>
              <a:t>Numerical Modeling Tutorial </a:t>
            </a:r>
            <a:r>
              <a:rPr dirty="0"/>
              <a:t>| </a:t>
            </a:r>
            <a:r>
              <a:rPr spc="-5" dirty="0"/>
              <a:t>ESPACE </a:t>
            </a:r>
            <a:r>
              <a:rPr dirty="0"/>
              <a:t>Winter </a:t>
            </a:r>
            <a:r>
              <a:rPr spc="-5" dirty="0"/>
              <a:t>Semester </a:t>
            </a:r>
            <a:r>
              <a:rPr dirty="0"/>
              <a:t>2016-17 |</a:t>
            </a:r>
            <a:r>
              <a:rPr spc="-75" dirty="0"/>
              <a:t> </a:t>
            </a:r>
            <a:r>
              <a:rPr dirty="0"/>
              <a:t>TUM</a:t>
            </a:r>
          </a:p>
        </p:txBody>
      </p:sp>
      <p:sp>
        <p:nvSpPr>
          <p:cNvPr id="5" name="Holder 5"/>
          <p:cNvSpPr>
            <a:spLocks noGrp="1"/>
          </p:cNvSpPr>
          <p:nvPr>
            <p:ph type="dt" sz="half" idx="6"/>
          </p:nvPr>
        </p:nvSpPr>
        <p:spPr/>
        <p:txBody>
          <a:bodyPr lIns="0" tIns="0" rIns="0" bIns="0"/>
          <a:lstStyle>
            <a:lvl1pPr>
              <a:defRPr sz="1200" b="0" i="0">
                <a:solidFill>
                  <a:srgbClr val="05469F"/>
                </a:solidFill>
                <a:latin typeface="Arial" panose="020B0604020202020204"/>
                <a:cs typeface="Arial" panose="020B0604020202020204"/>
              </a:defRPr>
            </a:lvl1pPr>
          </a:lstStyle>
          <a:p>
            <a:pPr marL="12700">
              <a:lnSpc>
                <a:spcPts val="1425"/>
              </a:lnSpc>
            </a:pPr>
            <a:r>
              <a:rPr spc="-5" dirty="0"/>
              <a:t>03/11/2016</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tx1"/>
                </a:solidFill>
                <a:latin typeface="Calibri" panose="020F0502020204030204"/>
                <a:cs typeface="Calibri" panose="020F0502020204030204"/>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05469F"/>
                </a:solidFill>
                <a:latin typeface="Arial" panose="020B0604020202020204"/>
                <a:cs typeface="Arial" panose="020B0604020202020204"/>
              </a:defRPr>
            </a:lvl1pPr>
          </a:lstStyle>
          <a:p>
            <a:pPr marL="12700">
              <a:lnSpc>
                <a:spcPts val="1425"/>
              </a:lnSpc>
            </a:pPr>
            <a:r>
              <a:rPr spc="-5" dirty="0"/>
              <a:t>Numerical Modeling Tutorial </a:t>
            </a:r>
            <a:r>
              <a:rPr dirty="0"/>
              <a:t>| </a:t>
            </a:r>
            <a:r>
              <a:rPr spc="-5" dirty="0"/>
              <a:t>ESPACE </a:t>
            </a:r>
            <a:r>
              <a:rPr dirty="0"/>
              <a:t>Winter </a:t>
            </a:r>
            <a:r>
              <a:rPr spc="-5" dirty="0"/>
              <a:t>Semester </a:t>
            </a:r>
            <a:r>
              <a:rPr dirty="0"/>
              <a:t>2016-17 |</a:t>
            </a:r>
            <a:r>
              <a:rPr spc="-75" dirty="0"/>
              <a:t> </a:t>
            </a:r>
            <a:r>
              <a:rPr dirty="0"/>
              <a:t>TUM</a:t>
            </a:r>
          </a:p>
        </p:txBody>
      </p:sp>
      <p:sp>
        <p:nvSpPr>
          <p:cNvPr id="6" name="Holder 6"/>
          <p:cNvSpPr>
            <a:spLocks noGrp="1"/>
          </p:cNvSpPr>
          <p:nvPr>
            <p:ph type="dt" sz="half" idx="6"/>
          </p:nvPr>
        </p:nvSpPr>
        <p:spPr/>
        <p:txBody>
          <a:bodyPr lIns="0" tIns="0" rIns="0" bIns="0"/>
          <a:lstStyle>
            <a:lvl1pPr>
              <a:defRPr sz="1200" b="0" i="0">
                <a:solidFill>
                  <a:srgbClr val="05469F"/>
                </a:solidFill>
                <a:latin typeface="Arial" panose="020B0604020202020204"/>
                <a:cs typeface="Arial" panose="020B0604020202020204"/>
              </a:defRPr>
            </a:lvl1pPr>
          </a:lstStyle>
          <a:p>
            <a:pPr marL="12700">
              <a:lnSpc>
                <a:spcPts val="1425"/>
              </a:lnSpc>
            </a:pPr>
            <a:r>
              <a:rPr spc="-5" dirty="0"/>
              <a:t>03/11/2016</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tx1"/>
                </a:solidFill>
                <a:latin typeface="Calibri" panose="020F0502020204030204"/>
                <a:cs typeface="Calibri" panose="020F0502020204030204"/>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05469F"/>
                </a:solidFill>
                <a:latin typeface="Arial" panose="020B0604020202020204"/>
                <a:cs typeface="Arial" panose="020B0604020202020204"/>
              </a:defRPr>
            </a:lvl1pPr>
          </a:lstStyle>
          <a:p>
            <a:pPr marL="12700">
              <a:lnSpc>
                <a:spcPts val="1425"/>
              </a:lnSpc>
            </a:pPr>
            <a:r>
              <a:rPr spc="-5" dirty="0"/>
              <a:t>Numerical Modeling Tutorial </a:t>
            </a:r>
            <a:r>
              <a:rPr dirty="0"/>
              <a:t>| </a:t>
            </a:r>
            <a:r>
              <a:rPr spc="-5" dirty="0"/>
              <a:t>ESPACE </a:t>
            </a:r>
            <a:r>
              <a:rPr dirty="0"/>
              <a:t>Winter </a:t>
            </a:r>
            <a:r>
              <a:rPr spc="-5" dirty="0"/>
              <a:t>Semester </a:t>
            </a:r>
            <a:r>
              <a:rPr dirty="0"/>
              <a:t>2016-17 |</a:t>
            </a:r>
            <a:r>
              <a:rPr spc="-75" dirty="0"/>
              <a:t> </a:t>
            </a:r>
            <a:r>
              <a:rPr dirty="0"/>
              <a:t>TUM</a:t>
            </a:r>
          </a:p>
        </p:txBody>
      </p:sp>
      <p:sp>
        <p:nvSpPr>
          <p:cNvPr id="4" name="Holder 4"/>
          <p:cNvSpPr>
            <a:spLocks noGrp="1"/>
          </p:cNvSpPr>
          <p:nvPr>
            <p:ph type="dt" sz="half" idx="6"/>
          </p:nvPr>
        </p:nvSpPr>
        <p:spPr/>
        <p:txBody>
          <a:bodyPr lIns="0" tIns="0" rIns="0" bIns="0"/>
          <a:lstStyle>
            <a:lvl1pPr>
              <a:defRPr sz="1200" b="0" i="0">
                <a:solidFill>
                  <a:srgbClr val="05469F"/>
                </a:solidFill>
                <a:latin typeface="Arial" panose="020B0604020202020204"/>
                <a:cs typeface="Arial" panose="020B0604020202020204"/>
              </a:defRPr>
            </a:lvl1pPr>
          </a:lstStyle>
          <a:p>
            <a:pPr marL="12700">
              <a:lnSpc>
                <a:spcPts val="1425"/>
              </a:lnSpc>
            </a:pPr>
            <a:r>
              <a:rPr spc="-5" dirty="0"/>
              <a:t>03/11/2016</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05469F"/>
                </a:solidFill>
                <a:latin typeface="Arial" panose="020B0604020202020204"/>
                <a:cs typeface="Arial" panose="020B0604020202020204"/>
              </a:defRPr>
            </a:lvl1pPr>
          </a:lstStyle>
          <a:p>
            <a:pPr marL="12700">
              <a:lnSpc>
                <a:spcPts val="1425"/>
              </a:lnSpc>
            </a:pPr>
            <a:r>
              <a:rPr spc="-5" dirty="0"/>
              <a:t>Numerical Modeling Tutorial </a:t>
            </a:r>
            <a:r>
              <a:rPr dirty="0"/>
              <a:t>| </a:t>
            </a:r>
            <a:r>
              <a:rPr spc="-5" dirty="0"/>
              <a:t>ESPACE </a:t>
            </a:r>
            <a:r>
              <a:rPr dirty="0"/>
              <a:t>Winter </a:t>
            </a:r>
            <a:r>
              <a:rPr spc="-5" dirty="0"/>
              <a:t>Semester </a:t>
            </a:r>
            <a:r>
              <a:rPr dirty="0"/>
              <a:t>2016-17 |</a:t>
            </a:r>
            <a:r>
              <a:rPr spc="-75" dirty="0"/>
              <a:t> </a:t>
            </a:r>
            <a:r>
              <a:rPr dirty="0"/>
              <a:t>TUM</a:t>
            </a:r>
          </a:p>
        </p:txBody>
      </p:sp>
      <p:sp>
        <p:nvSpPr>
          <p:cNvPr id="3" name="Holder 3"/>
          <p:cNvSpPr>
            <a:spLocks noGrp="1"/>
          </p:cNvSpPr>
          <p:nvPr>
            <p:ph type="dt" sz="half" idx="6"/>
          </p:nvPr>
        </p:nvSpPr>
        <p:spPr/>
        <p:txBody>
          <a:bodyPr lIns="0" tIns="0" rIns="0" bIns="0"/>
          <a:lstStyle>
            <a:lvl1pPr>
              <a:defRPr sz="1200" b="0" i="0">
                <a:solidFill>
                  <a:srgbClr val="05469F"/>
                </a:solidFill>
                <a:latin typeface="Arial" panose="020B0604020202020204"/>
                <a:cs typeface="Arial" panose="020B0604020202020204"/>
              </a:defRPr>
            </a:lvl1pPr>
          </a:lstStyle>
          <a:p>
            <a:pPr marL="12700">
              <a:lnSpc>
                <a:spcPts val="1425"/>
              </a:lnSpc>
            </a:pPr>
            <a:r>
              <a:rPr spc="-5" dirty="0"/>
              <a:t>03/11/2016</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a:prstGeom prst="rect">
            <a:avLst/>
          </a:prstGeom>
        </p:spPr>
        <p:txBody>
          <a:bodyPr anchor="b"/>
          <a:lstStyle>
            <a:lvl1pPr algn="ctr">
              <a:defRPr sz="2400">
                <a:solidFill>
                  <a:schemeClr val="tx1"/>
                </a:solidFill>
              </a:defRPr>
            </a:lvl1pPr>
          </a:lstStyle>
          <a:p>
            <a:r>
              <a:rPr lang="de-DE" dirty="0"/>
              <a:t>Titelmasterformat durch Klicken bearbeiten</a:t>
            </a:r>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rt">
    <p:spTree>
      <p:nvGrpSpPr>
        <p:cNvPr id="1" name=""/>
        <p:cNvGrpSpPr/>
        <p:nvPr/>
      </p:nvGrpSpPr>
      <p:grpSpPr>
        <a:xfrm>
          <a:off x="0" y="0"/>
          <a:ext cx="0" cy="0"/>
          <a:chOff x="0" y="0"/>
          <a:chExt cx="0" cy="0"/>
        </a:xfrm>
      </p:grpSpPr>
      <p:sp>
        <p:nvSpPr>
          <p:cNvPr id="33" name="Lehrstuhl für Musterverfahren…"/>
          <p:cNvSpPr txBox="1"/>
          <p:nvPr/>
        </p:nvSpPr>
        <p:spPr>
          <a:xfrm>
            <a:off x="320401" y="314324"/>
            <a:ext cx="7699650" cy="422910"/>
          </a:xfrm>
          <a:prstGeom prst="rect">
            <a:avLst/>
          </a:prstGeom>
          <a:ln w="12700">
            <a:miter lim="400000"/>
          </a:ln>
        </p:spPr>
        <p:txBody>
          <a:bodyPr lIns="0" tIns="0" rIns="0" bIns="0">
            <a:spAutoFit/>
          </a:bodyPr>
          <a:lstStyle/>
          <a:p>
            <a:pPr>
              <a:lnSpc>
                <a:spcPts val="1100"/>
              </a:lnSpc>
              <a:defRPr sz="1100">
                <a:solidFill>
                  <a:schemeClr val="accent1">
                    <a:hueOff val="330761"/>
                    <a:lumOff val="4871"/>
                  </a:schemeClr>
                </a:solidFill>
              </a:defRPr>
            </a:pPr>
            <a:r>
              <a:rPr sz="775"/>
              <a:t>Lehrstuhl für Musterverfahren</a:t>
            </a:r>
          </a:p>
          <a:p>
            <a:pPr>
              <a:lnSpc>
                <a:spcPts val="1100"/>
              </a:lnSpc>
              <a:defRPr sz="1100">
                <a:solidFill>
                  <a:schemeClr val="accent1">
                    <a:hueOff val="330761"/>
                    <a:lumOff val="4871"/>
                  </a:schemeClr>
                </a:solidFill>
              </a:defRPr>
            </a:pPr>
            <a:r>
              <a:rPr sz="775"/>
              <a:t>Fakultät für Mustertechnik</a:t>
            </a:r>
          </a:p>
          <a:p>
            <a:pPr>
              <a:lnSpc>
                <a:spcPts val="1100"/>
              </a:lnSpc>
              <a:defRPr sz="1100">
                <a:solidFill>
                  <a:schemeClr val="accent1">
                    <a:hueOff val="330761"/>
                    <a:lumOff val="4871"/>
                  </a:schemeClr>
                </a:solidFill>
              </a:defRPr>
            </a:pPr>
            <a:r>
              <a:rPr sz="775"/>
              <a:t>Technische Universität München</a:t>
            </a:r>
          </a:p>
        </p:txBody>
      </p:sp>
      <p:sp>
        <p:nvSpPr>
          <p:cNvPr id="34" name="矩形"/>
          <p:cNvSpPr/>
          <p:nvPr/>
        </p:nvSpPr>
        <p:spPr>
          <a:xfrm>
            <a:off x="8347634" y="6408271"/>
            <a:ext cx="575237" cy="358589"/>
          </a:xfrm>
          <a:prstGeom prst="rect">
            <a:avLst/>
          </a:prstGeom>
          <a:solidFill>
            <a:schemeClr val="accent2">
              <a:hueOff val="-1350521"/>
              <a:satOff val="-3443"/>
              <a:lumOff val="78770"/>
            </a:schemeClr>
          </a:solidFill>
          <a:ln w="12700">
            <a:miter lim="400000"/>
          </a:ln>
        </p:spPr>
        <p:txBody>
          <a:bodyPr lIns="45719" tIns="45719" rIns="45719" bIns="45719"/>
          <a:lstStyle/>
          <a:p>
            <a:pPr algn="ctr">
              <a:lnSpc>
                <a:spcPct val="114000"/>
              </a:lnSpc>
              <a:defRPr sz="2800">
                <a:solidFill>
                  <a:schemeClr val="accent2">
                    <a:hueOff val="-1350521"/>
                    <a:satOff val="-3443"/>
                    <a:lumOff val="78770"/>
                  </a:schemeClr>
                </a:solidFill>
              </a:defRPr>
            </a:pPr>
            <a:endParaRPr sz="1970"/>
          </a:p>
        </p:txBody>
      </p:sp>
      <p:sp>
        <p:nvSpPr>
          <p:cNvPr id="35" name="标题文本"/>
          <p:cNvSpPr txBox="1">
            <a:spLocks noGrp="1"/>
          </p:cNvSpPr>
          <p:nvPr>
            <p:ph type="title" hasCustomPrompt="1"/>
          </p:nvPr>
        </p:nvSpPr>
        <p:spPr>
          <a:xfrm>
            <a:off x="319089" y="1205999"/>
            <a:ext cx="8509001" cy="501652"/>
          </a:xfrm>
          <a:prstGeom prst="rect">
            <a:avLst/>
          </a:prstGeom>
        </p:spPr>
        <p:txBody>
          <a:bodyPr/>
          <a:lstStyle/>
          <a:p>
            <a:r>
              <a:t>标题文本</a:t>
            </a:r>
          </a:p>
        </p:txBody>
      </p:sp>
      <p:sp>
        <p:nvSpPr>
          <p:cNvPr id="36" name="正文级别 1…"/>
          <p:cNvSpPr txBox="1">
            <a:spLocks noGrp="1"/>
          </p:cNvSpPr>
          <p:nvPr>
            <p:ph type="body" sz="quarter" idx="1" hasCustomPrompt="1"/>
          </p:nvPr>
        </p:nvSpPr>
        <p:spPr>
          <a:xfrm>
            <a:off x="319087" y="1978720"/>
            <a:ext cx="8509001" cy="1274126"/>
          </a:xfrm>
          <a:prstGeom prst="rect">
            <a:avLst/>
          </a:prstGeom>
        </p:spPr>
        <p:txBody>
          <a:bodyPr/>
          <a:lstStyle>
            <a:lvl3pPr marL="327025" indent="-203835"/>
          </a:lstStyle>
          <a:p>
            <a:r>
              <a:t>正文级别 1</a:t>
            </a:r>
          </a:p>
          <a:p>
            <a:pPr lvl="1"/>
            <a:r>
              <a:t>正文级别 2</a:t>
            </a:r>
          </a:p>
          <a:p>
            <a:pPr lvl="2"/>
            <a:r>
              <a:t>正文级别 3</a:t>
            </a:r>
          </a:p>
          <a:p>
            <a:pPr lvl="3"/>
            <a:r>
              <a:t>正文级别 4</a:t>
            </a:r>
          </a:p>
          <a:p>
            <a:pPr lvl="4"/>
            <a:r>
              <a:t>正文级别 5</a:t>
            </a:r>
          </a:p>
        </p:txBody>
      </p:sp>
      <p:sp>
        <p:nvSpPr>
          <p:cNvPr id="37" name="幻灯片编号"/>
          <p:cNvSpPr txBox="1">
            <a:spLocks noGrp="1"/>
          </p:cNvSpPr>
          <p:nvPr>
            <p:ph type="sldNum" sz="quarter" idx="2"/>
          </p:nvPr>
        </p:nvSpPr>
        <p:spPr>
          <a:xfrm>
            <a:off x="8826934" y="6577845"/>
            <a:ext cx="167851" cy="156061"/>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B6B8A8-2E8F-4649-BB67-804F4DBFD31C}" type="datetimeFigureOut">
              <a:rPr lang="zh-CN" altLang="en-US" smtClean="0"/>
              <a:t>2024/12/11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6ED414-5E93-4373-BF0E-C29D780D4E45}" type="slidenum">
              <a:rPr lang="zh-CN" altLang="en-US" smtClean="0"/>
              <a:t>‹#›</a:t>
            </a:fld>
            <a:endParaRPr lang="zh-CN" altLang="en-US"/>
          </a:p>
        </p:txBody>
      </p:sp>
      <p:sp>
        <p:nvSpPr>
          <p:cNvPr id="5" name="圆角矩形 4"/>
          <p:cNvSpPr/>
          <p:nvPr userDrawn="1"/>
        </p:nvSpPr>
        <p:spPr>
          <a:xfrm>
            <a:off x="854725" y="1031258"/>
            <a:ext cx="7434551" cy="4289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6" name="文本框 5"/>
          <p:cNvSpPr txBox="1"/>
          <p:nvPr userDrawn="1"/>
        </p:nvSpPr>
        <p:spPr>
          <a:xfrm>
            <a:off x="336884" y="242888"/>
            <a:ext cx="8470232" cy="506730"/>
          </a:xfrm>
          <a:prstGeom prst="rect">
            <a:avLst/>
          </a:prstGeom>
          <a:noFill/>
        </p:spPr>
        <p:txBody>
          <a:bodyPr wrap="square" rtlCol="0">
            <a:spAutoFit/>
          </a:bodyPr>
          <a:lstStyle/>
          <a:p>
            <a:pPr algn="ctr"/>
            <a:r>
              <a:rPr lang="zh-CN" altLang="en-US" sz="2700" b="1" dirty="0">
                <a:solidFill>
                  <a:schemeClr val="tx1">
                    <a:lumMod val="65000"/>
                    <a:lumOff val="35000"/>
                  </a:schemeClr>
                </a:solidFill>
                <a:effectLst/>
                <a:latin typeface="微软雅黑" panose="020B0503020204020204" charset="-122"/>
                <a:ea typeface="微软雅黑" panose="020B0503020204020204" charset="-122"/>
              </a:rPr>
              <a:t>公司团队成员介绍模板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by="(-#ppt_w*2)" calcmode="lin" valueType="num">
                                      <p:cBhvr rctx="PPT">
                                        <p:cTn id="7" dur="500" autoRev="1" fill="hold">
                                          <p:stCondLst>
                                            <p:cond delay="0"/>
                                          </p:stCondLst>
                                        </p:cTn>
                                        <p:tgtEl>
                                          <p:spTgt spid="6"/>
                                        </p:tgtEl>
                                        <p:attrNameLst>
                                          <p:attrName>ppt_w</p:attrName>
                                        </p:attrNameLst>
                                      </p:cBhvr>
                                    </p:anim>
                                    <p:anim by="(#ppt_w*0.50)" calcmode="lin" valueType="num">
                                      <p:cBhvr>
                                        <p:cTn id="8" dur="500" decel="50000" autoRev="1" fill="hold">
                                          <p:stCondLst>
                                            <p:cond delay="0"/>
                                          </p:stCondLst>
                                        </p:cTn>
                                        <p:tgtEl>
                                          <p:spTgt spid="6"/>
                                        </p:tgtEl>
                                        <p:attrNameLst>
                                          <p:attrName>ppt_x</p:attrName>
                                        </p:attrNameLst>
                                      </p:cBhvr>
                                    </p:anim>
                                    <p:anim from="(-#ppt_h/2)" to="(#ppt_y)" calcmode="lin" valueType="num">
                                      <p:cBhvr>
                                        <p:cTn id="9" dur="1000" fill="hold">
                                          <p:stCondLst>
                                            <p:cond delay="0"/>
                                          </p:stCondLst>
                                        </p:cTn>
                                        <p:tgtEl>
                                          <p:spTgt spid="6"/>
                                        </p:tgtEl>
                                        <p:attrNameLst>
                                          <p:attrName>ppt_y</p:attrName>
                                        </p:attrNameLst>
                                      </p:cBhvr>
                                    </p:anim>
                                    <p:animRot by="21600000">
                                      <p:cBhvr>
                                        <p:cTn id="10" dur="1000"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321798"/>
            <a:ext cx="9144000" cy="6013936"/>
          </a:xfrm>
          <a:prstGeom prst="rect">
            <a:avLst/>
          </a:prstGeom>
          <a:blipFill>
            <a:blip r:embed="rId10"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 name="Holder 2"/>
          <p:cNvSpPr>
            <a:spLocks noGrp="1"/>
          </p:cNvSpPr>
          <p:nvPr>
            <p:ph type="title"/>
          </p:nvPr>
        </p:nvSpPr>
        <p:spPr>
          <a:xfrm>
            <a:off x="488391" y="1004696"/>
            <a:ext cx="3053715" cy="482600"/>
          </a:xfrm>
          <a:prstGeom prst="rect">
            <a:avLst/>
          </a:prstGeom>
        </p:spPr>
        <p:txBody>
          <a:bodyPr wrap="square" lIns="0" tIns="0" rIns="0" bIns="0">
            <a:spAutoFit/>
          </a:bodyPr>
          <a:lstStyle>
            <a:lvl1pPr>
              <a:defRPr sz="3000" b="0" i="0">
                <a:solidFill>
                  <a:schemeClr val="tx1"/>
                </a:solidFill>
                <a:latin typeface="Calibri" panose="020F0502020204030204"/>
                <a:cs typeface="Calibri" panose="020F0502020204030204"/>
              </a:defRPr>
            </a:lvl1pPr>
          </a:lstStyle>
          <a:p>
            <a:endParaRPr/>
          </a:p>
        </p:txBody>
      </p:sp>
      <p:sp>
        <p:nvSpPr>
          <p:cNvPr id="3" name="Holder 3"/>
          <p:cNvSpPr>
            <a:spLocks noGrp="1"/>
          </p:cNvSpPr>
          <p:nvPr>
            <p:ph type="body" idx="1"/>
          </p:nvPr>
        </p:nvSpPr>
        <p:spPr>
          <a:xfrm>
            <a:off x="488391" y="1466468"/>
            <a:ext cx="7759700" cy="4521835"/>
          </a:xfrm>
          <a:prstGeom prst="rect">
            <a:avLst/>
          </a:prstGeom>
        </p:spPr>
        <p:txBody>
          <a:bodyPr wrap="square" lIns="0" tIns="0" rIns="0" bIns="0">
            <a:spAutoFit/>
          </a:bodyPr>
          <a:lstStyle>
            <a:lvl1pPr>
              <a:defRPr sz="2200" b="0" i="0">
                <a:solidFill>
                  <a:schemeClr val="tx1"/>
                </a:solidFill>
                <a:latin typeface="Calibri" panose="020F0502020204030204"/>
                <a:cs typeface="Calibri" panose="020F0502020204030204"/>
              </a:defRPr>
            </a:lvl1pPr>
          </a:lstStyle>
          <a:p>
            <a:endParaRPr/>
          </a:p>
        </p:txBody>
      </p:sp>
      <p:sp>
        <p:nvSpPr>
          <p:cNvPr id="4" name="Holder 4"/>
          <p:cNvSpPr>
            <a:spLocks noGrp="1"/>
          </p:cNvSpPr>
          <p:nvPr>
            <p:ph type="ftr" sz="quarter" idx="5"/>
          </p:nvPr>
        </p:nvSpPr>
        <p:spPr>
          <a:xfrm>
            <a:off x="400913" y="6414423"/>
            <a:ext cx="4890135" cy="196215"/>
          </a:xfrm>
          <a:prstGeom prst="rect">
            <a:avLst/>
          </a:prstGeom>
        </p:spPr>
        <p:txBody>
          <a:bodyPr wrap="square" lIns="0" tIns="0" rIns="0" bIns="0">
            <a:spAutoFit/>
          </a:bodyPr>
          <a:lstStyle>
            <a:lvl1pPr>
              <a:defRPr sz="1200" b="0" i="0">
                <a:solidFill>
                  <a:srgbClr val="05469F"/>
                </a:solidFill>
                <a:latin typeface="Arial" panose="020B0604020202020204"/>
                <a:cs typeface="Arial" panose="020B0604020202020204"/>
              </a:defRPr>
            </a:lvl1pPr>
          </a:lstStyle>
          <a:p>
            <a:pPr marL="12700">
              <a:lnSpc>
                <a:spcPts val="1425"/>
              </a:lnSpc>
            </a:pPr>
            <a:r>
              <a:rPr spc="-5" dirty="0"/>
              <a:t>Numerical Modeling Tutorial </a:t>
            </a:r>
            <a:r>
              <a:rPr dirty="0"/>
              <a:t>| </a:t>
            </a:r>
            <a:r>
              <a:rPr spc="-5" dirty="0"/>
              <a:t>ESPACE </a:t>
            </a:r>
            <a:r>
              <a:rPr dirty="0"/>
              <a:t>Winter </a:t>
            </a:r>
            <a:r>
              <a:rPr spc="-5" dirty="0"/>
              <a:t>Semester </a:t>
            </a:r>
            <a:r>
              <a:rPr dirty="0"/>
              <a:t>2016-17 |</a:t>
            </a:r>
            <a:r>
              <a:rPr spc="-75" dirty="0"/>
              <a:t> </a:t>
            </a:r>
            <a:r>
              <a:rPr dirty="0"/>
              <a:t>TUM</a:t>
            </a:r>
          </a:p>
        </p:txBody>
      </p:sp>
      <p:sp>
        <p:nvSpPr>
          <p:cNvPr id="5" name="Holder 5"/>
          <p:cNvSpPr>
            <a:spLocks noGrp="1"/>
          </p:cNvSpPr>
          <p:nvPr>
            <p:ph type="dt" sz="half" idx="6"/>
          </p:nvPr>
        </p:nvSpPr>
        <p:spPr>
          <a:xfrm>
            <a:off x="7445806" y="6414423"/>
            <a:ext cx="789304" cy="196215"/>
          </a:xfrm>
          <a:prstGeom prst="rect">
            <a:avLst/>
          </a:prstGeom>
        </p:spPr>
        <p:txBody>
          <a:bodyPr wrap="square" lIns="0" tIns="0" rIns="0" bIns="0">
            <a:spAutoFit/>
          </a:bodyPr>
          <a:lstStyle>
            <a:lvl1pPr>
              <a:defRPr sz="1200" b="0" i="0">
                <a:solidFill>
                  <a:srgbClr val="05469F"/>
                </a:solidFill>
                <a:latin typeface="Arial" panose="020B0604020202020204"/>
                <a:cs typeface="Arial" panose="020B0604020202020204"/>
              </a:defRPr>
            </a:lvl1pPr>
          </a:lstStyle>
          <a:p>
            <a:pPr marL="12700">
              <a:lnSpc>
                <a:spcPts val="1425"/>
              </a:lnSpc>
            </a:pPr>
            <a:r>
              <a:rPr spc="-5" dirty="0"/>
              <a:t>03/11/2016</a:t>
            </a: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tags" Target="../tags/tag1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xml"/><Relationship Id="rId5" Type="http://schemas.openxmlformats.org/officeDocument/2006/relationships/slideLayout" Target="../slideLayouts/slideLayout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24.xml"/><Relationship Id="rId5" Type="http://schemas.openxmlformats.org/officeDocument/2006/relationships/slideLayout" Target="../slideLayouts/slideLayout6.xml"/><Relationship Id="rId4" Type="http://schemas.openxmlformats.org/officeDocument/2006/relationships/tags" Target="../tags/tag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notesSlide" Target="../notesSlides/notesSlide26.xml"/><Relationship Id="rId4"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3.xml"/><Relationship Id="rId5" Type="http://schemas.openxmlformats.org/officeDocument/2006/relationships/slideLayout" Target="../slideLayouts/slideLayout6.xml"/><Relationship Id="rId4"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slide" Target="slide20.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7.xml"/><Relationship Id="rId5" Type="http://schemas.openxmlformats.org/officeDocument/2006/relationships/slideLayout" Target="../slideLayouts/slideLayout6.xml"/><Relationship Id="rId4" Type="http://schemas.openxmlformats.org/officeDocument/2006/relationships/tags" Target="../tags/tag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UM Presentation Template">
            <a:extLst>
              <a:ext uri="{FF2B5EF4-FFF2-40B4-BE49-F238E27FC236}">
                <a16:creationId xmlns:a16="http://schemas.microsoft.com/office/drawing/2014/main" id="{4EACB1FC-E810-66EA-AF9F-00F80469A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2790202"/>
            <a:ext cx="3985921" cy="3478622"/>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a:spLocks noGrp="1"/>
          </p:cNvSpPr>
          <p:nvPr>
            <p:ph type="ctrTitle"/>
          </p:nvPr>
        </p:nvSpPr>
        <p:spPr>
          <a:xfrm>
            <a:off x="419099" y="1171370"/>
            <a:ext cx="8305800" cy="1107996"/>
          </a:xfrm>
        </p:spPr>
        <p:txBody>
          <a:bodyPr/>
          <a:lstStyle/>
          <a:p>
            <a:r>
              <a:rPr lang="en-US" altLang="zh-CN" sz="3600" b="0" i="0" dirty="0">
                <a:effectLst/>
                <a:latin typeface="Arial" panose="020B0604020202020204" pitchFamily="34" charset="0"/>
              </a:rPr>
              <a:t>DORIS-Based Ionospheric Correction </a:t>
            </a:r>
            <a:br>
              <a:rPr lang="en-US" altLang="zh-CN" sz="3600" b="0" i="0" dirty="0">
                <a:effectLst/>
                <a:latin typeface="Arial" panose="020B0604020202020204" pitchFamily="34" charset="0"/>
              </a:rPr>
            </a:br>
            <a:r>
              <a:rPr lang="en-US" altLang="zh-CN" sz="3600" b="0" i="0" dirty="0">
                <a:effectLst/>
                <a:latin typeface="Arial" panose="020B0604020202020204" pitchFamily="34" charset="0"/>
              </a:rPr>
              <a:t>for Single-Frequency Radar Altimetry</a:t>
            </a:r>
            <a:endParaRPr lang="zh-CN" altLang="en-US" sz="2800" dirty="0">
              <a:latin typeface="Calibri" panose="020F0502020204030204" pitchFamily="34" charset="0"/>
              <a:cs typeface="Calibri" panose="020F0502020204030204" pitchFamily="34" charset="0"/>
            </a:endParaRPr>
          </a:p>
        </p:txBody>
      </p:sp>
      <p:sp>
        <p:nvSpPr>
          <p:cNvPr id="5" name="标题 1"/>
          <p:cNvSpPr txBox="1"/>
          <p:nvPr/>
        </p:nvSpPr>
        <p:spPr>
          <a:xfrm>
            <a:off x="677274" y="3667738"/>
            <a:ext cx="8305800" cy="1292662"/>
          </a:xfrm>
          <a:prstGeom prst="rect">
            <a:avLst/>
          </a:prstGeom>
        </p:spPr>
        <p:txBody>
          <a:bodyPr wrap="square" lIns="0" tIns="0" rIns="0" bIns="0" anchor="b">
            <a:spAutoFit/>
          </a:bodyPr>
          <a:lstStyle>
            <a:lvl1pPr algn="ctr">
              <a:defRPr sz="2400" b="0" i="0">
                <a:solidFill>
                  <a:schemeClr val="tx1"/>
                </a:solidFill>
                <a:latin typeface="Calibri" panose="020F0502020204030204"/>
                <a:ea typeface="+mj-ea"/>
                <a:cs typeface="Calibri" panose="020F0502020204030204"/>
              </a:defRPr>
            </a:lvl1pPr>
          </a:lstStyle>
          <a:p>
            <a:pPr algn="l"/>
            <a:r>
              <a:rPr lang="en-US" altLang="zh-CN" sz="2800" kern="0" dirty="0">
                <a:solidFill>
                  <a:schemeClr val="tx2"/>
                </a:solidFill>
              </a:rPr>
              <a:t>Presenter:</a:t>
            </a:r>
            <a:r>
              <a:rPr lang="zh-CN" altLang="en-US" sz="2800" kern="0" dirty="0">
                <a:solidFill>
                  <a:schemeClr val="tx2"/>
                </a:solidFill>
              </a:rPr>
              <a:t> </a:t>
            </a:r>
            <a:r>
              <a:rPr lang="en-US" altLang="zh-CN" sz="2800" kern="0" dirty="0">
                <a:solidFill>
                  <a:schemeClr val="tx2"/>
                </a:solidFill>
              </a:rPr>
              <a:t>Ke Zhang</a:t>
            </a:r>
          </a:p>
          <a:p>
            <a:pPr algn="l"/>
            <a:r>
              <a:rPr lang="en-US" altLang="zh-CN" sz="2800" kern="0" dirty="0">
                <a:solidFill>
                  <a:schemeClr val="tx2"/>
                </a:solidFill>
              </a:rPr>
              <a:t>Supervisor: Michael Schmidt</a:t>
            </a:r>
          </a:p>
          <a:p>
            <a:pPr algn="l"/>
            <a:r>
              <a:rPr lang="en-US" altLang="zh-CN" sz="2800" kern="0" dirty="0">
                <a:solidFill>
                  <a:schemeClr val="tx2"/>
                </a:solidFill>
              </a:rPr>
              <a:t>	          Denise </a:t>
            </a:r>
            <a:r>
              <a:rPr lang="en-US" altLang="zh-CN" sz="2800" kern="0" dirty="0" err="1">
                <a:solidFill>
                  <a:schemeClr val="tx2"/>
                </a:solidFill>
              </a:rPr>
              <a:t>Dettmering</a:t>
            </a:r>
            <a:endParaRPr lang="en-US" altLang="zh-CN" kern="0" dirty="0">
              <a:solidFill>
                <a:schemeClr val="tx2"/>
              </a:solidFill>
            </a:endParaRPr>
          </a:p>
        </p:txBody>
      </p:sp>
      <p:sp>
        <p:nvSpPr>
          <p:cNvPr id="7" name="Untertitel 3">
            <a:extLst>
              <a:ext uri="{FF2B5EF4-FFF2-40B4-BE49-F238E27FC236}">
                <a16:creationId xmlns:a16="http://schemas.microsoft.com/office/drawing/2014/main" id="{E58D7902-E26D-6BF0-6390-9A05239B3FCA}"/>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Tree>
    <p:extLst>
      <p:ext uri="{BB962C8B-B14F-4D97-AF65-F5344CB8AC3E}">
        <p14:creationId xmlns:p14="http://schemas.microsoft.com/office/powerpoint/2010/main" val="298715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A042D-390A-9F09-6C3D-882945C8E98B}"/>
            </a:ext>
          </a:extLst>
        </p:cNvPr>
        <p:cNvGrpSpPr/>
        <p:nvPr/>
      </p:nvGrpSpPr>
      <p:grpSpPr>
        <a:xfrm>
          <a:off x="0" y="0"/>
          <a:ext cx="0" cy="0"/>
          <a:chOff x="0" y="0"/>
          <a:chExt cx="0" cy="0"/>
        </a:xfrm>
      </p:grpSpPr>
      <p:sp>
        <p:nvSpPr>
          <p:cNvPr id="4" name="等腰三角形 3">
            <a:extLst>
              <a:ext uri="{FF2B5EF4-FFF2-40B4-BE49-F238E27FC236}">
                <a16:creationId xmlns:a16="http://schemas.microsoft.com/office/drawing/2014/main" id="{F177B6E0-E669-177A-6D95-70D51B37F405}"/>
              </a:ext>
            </a:extLst>
          </p:cNvPr>
          <p:cNvSpPr/>
          <p:nvPr>
            <p:custDataLst>
              <p:tags r:id="rId2"/>
            </p:custDataLst>
          </p:nvPr>
        </p:nvSpPr>
        <p:spPr>
          <a:xfrm rot="5400000">
            <a:off x="-285989" y="1479390"/>
            <a:ext cx="4146847" cy="3574868"/>
          </a:xfrm>
          <a:prstGeom prst="triangle">
            <a:avLst/>
          </a:prstGeom>
          <a:pattFill prst="lt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74FB0"/>
              </a:solidFill>
            </a:endParaRPr>
          </a:p>
        </p:txBody>
      </p:sp>
      <p:sp>
        <p:nvSpPr>
          <p:cNvPr id="9" name="等腰三角形 8">
            <a:extLst>
              <a:ext uri="{FF2B5EF4-FFF2-40B4-BE49-F238E27FC236}">
                <a16:creationId xmlns:a16="http://schemas.microsoft.com/office/drawing/2014/main" id="{847383CB-6218-AEE5-D373-411FBAE1669E}"/>
              </a:ext>
            </a:extLst>
          </p:cNvPr>
          <p:cNvSpPr/>
          <p:nvPr>
            <p:custDataLst>
              <p:tags r:id="rId3"/>
            </p:custDataLst>
          </p:nvPr>
        </p:nvSpPr>
        <p:spPr>
          <a:xfrm rot="5400000">
            <a:off x="-288000" y="1656000"/>
            <a:ext cx="4146847" cy="3600000"/>
          </a:xfrm>
          <a:prstGeom prst="triangle">
            <a:avLst/>
          </a:prstGeom>
          <a:pattFill prst="lt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74FB0"/>
              </a:solidFill>
            </a:endParaRPr>
          </a:p>
        </p:txBody>
      </p:sp>
      <p:sp>
        <p:nvSpPr>
          <p:cNvPr id="10" name="文本框 9">
            <a:extLst>
              <a:ext uri="{FF2B5EF4-FFF2-40B4-BE49-F238E27FC236}">
                <a16:creationId xmlns:a16="http://schemas.microsoft.com/office/drawing/2014/main" id="{5D870697-8802-1A3B-36FE-57AFA5B911FE}"/>
              </a:ext>
            </a:extLst>
          </p:cNvPr>
          <p:cNvSpPr txBox="1"/>
          <p:nvPr>
            <p:custDataLst>
              <p:tags r:id="rId4"/>
            </p:custDataLst>
          </p:nvPr>
        </p:nvSpPr>
        <p:spPr>
          <a:xfrm>
            <a:off x="538163" y="1255849"/>
            <a:ext cx="4186237" cy="4219575"/>
          </a:xfrm>
          <a:prstGeom prst="rect">
            <a:avLst/>
          </a:prstGeom>
        </p:spPr>
        <p:txBody>
          <a:bodyPr vert="horz" lIns="67500" tIns="35100" rIns="67500" bIns="35100" rtlCol="0" anchor="ctr" anchorCtr="0">
            <a:normAutofit/>
          </a:bodyPr>
          <a:lstStyle>
            <a:lvl1pPr marL="228600" indent="-228600" fontAlgn="auto">
              <a:lnSpc>
                <a:spcPct val="150000"/>
              </a:lnSpc>
              <a:spcBef>
                <a:spcPts val="0"/>
              </a:spcBef>
              <a:spcAft>
                <a:spcPts val="800"/>
              </a:spcAft>
              <a:buFont typeface="Arial" panose="020B0604020202020204" pitchFamily="34" charset="0"/>
              <a:buChar char="•"/>
              <a:defRPr sz="1200" u="none" strike="noStrike" cap="none" spc="150" normalizeH="0" baseline="0">
                <a:solidFill>
                  <a:schemeClr val="bg2">
                    <a:lumMod val="50000"/>
                  </a:scheme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342900">
              <a:lnSpc>
                <a:spcPct val="100000"/>
              </a:lnSpc>
              <a:buNone/>
            </a:pPr>
            <a:r>
              <a:rPr lang="en-US" sz="3600" dirty="0">
                <a:solidFill>
                  <a:srgbClr val="074FB0"/>
                </a:solidFill>
              </a:rPr>
              <a:t>Results and Analysis</a:t>
            </a:r>
          </a:p>
        </p:txBody>
      </p:sp>
      <p:sp>
        <p:nvSpPr>
          <p:cNvPr id="2" name="Untertitel 3">
            <a:extLst>
              <a:ext uri="{FF2B5EF4-FFF2-40B4-BE49-F238E27FC236}">
                <a16:creationId xmlns:a16="http://schemas.microsoft.com/office/drawing/2014/main" id="{15861892-4564-BF48-B188-786AE0AA6CCA}"/>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3" name="文本框 2">
            <a:extLst>
              <a:ext uri="{FF2B5EF4-FFF2-40B4-BE49-F238E27FC236}">
                <a16:creationId xmlns:a16="http://schemas.microsoft.com/office/drawing/2014/main" id="{BE6B7227-2605-0ABC-8184-08309EA5800D}"/>
              </a:ext>
            </a:extLst>
          </p:cNvPr>
          <p:cNvSpPr txBox="1"/>
          <p:nvPr/>
        </p:nvSpPr>
        <p:spPr>
          <a:xfrm>
            <a:off x="261790" y="65218"/>
            <a:ext cx="6367610" cy="584775"/>
          </a:xfrm>
          <a:prstGeom prst="rect">
            <a:avLst/>
          </a:prstGeom>
          <a:noFill/>
        </p:spPr>
        <p:txBody>
          <a:bodyPr wrap="square" rtlCol="0">
            <a:spAutoFit/>
          </a:bodyPr>
          <a:lstStyle/>
          <a:p>
            <a:pPr algn="l">
              <a:spcAft>
                <a:spcPts val="600"/>
              </a:spcAft>
            </a:pPr>
            <a:r>
              <a:rPr lang="en-US" altLang="zh-CN" sz="3200" dirty="0">
                <a:solidFill>
                  <a:srgbClr val="074FB0"/>
                </a:solidFill>
              </a:rPr>
              <a:t>DORIS-based Ionospheric Corrections</a:t>
            </a:r>
            <a:endParaRPr lang="zh-CN" altLang="en-US" sz="3200" dirty="0">
              <a:solidFill>
                <a:srgbClr val="074FB0"/>
              </a:solidFill>
            </a:endParaRPr>
          </a:p>
        </p:txBody>
      </p:sp>
    </p:spTree>
    <p:custDataLst>
      <p:tags r:id="rId1"/>
    </p:custDataLst>
    <p:extLst>
      <p:ext uri="{BB962C8B-B14F-4D97-AF65-F5344CB8AC3E}">
        <p14:creationId xmlns:p14="http://schemas.microsoft.com/office/powerpoint/2010/main" val="2498047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AB524-17C3-02EF-1463-FF6A1774A50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1CD3FF0-CF36-2D78-CCD9-C3B8C6DA95B1}"/>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6789DC3E-CD02-90BA-3C4A-746C2394E703}"/>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4" name="文本框 3">
            <a:extLst>
              <a:ext uri="{FF2B5EF4-FFF2-40B4-BE49-F238E27FC236}">
                <a16:creationId xmlns:a16="http://schemas.microsoft.com/office/drawing/2014/main" id="{6F00D889-3EFA-CCD0-4165-3A86371AE667}"/>
              </a:ext>
            </a:extLst>
          </p:cNvPr>
          <p:cNvSpPr txBox="1"/>
          <p:nvPr/>
        </p:nvSpPr>
        <p:spPr>
          <a:xfrm>
            <a:off x="572400" y="890424"/>
            <a:ext cx="8266800" cy="224676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Comparison of parameters</a:t>
            </a:r>
          </a:p>
          <a:p>
            <a:pPr marL="285750" indent="-285750">
              <a:spcAft>
                <a:spcPts val="600"/>
              </a:spcAft>
              <a:buFont typeface="Arial" panose="020B0604020202020204" pitchFamily="34" charset="0"/>
              <a:buChar char="•"/>
            </a:pPr>
            <a:r>
              <a:rPr lang="en-US" altLang="zh-CN" sz="2000" dirty="0"/>
              <a:t>Evaluation criteria: Data coverage VS Accuracy</a:t>
            </a:r>
          </a:p>
          <a:p>
            <a:pPr marL="285750" indent="-285750">
              <a:spcAft>
                <a:spcPts val="600"/>
              </a:spcAft>
              <a:buFont typeface="Arial" panose="020B0604020202020204" pitchFamily="34" charset="0"/>
              <a:buChar char="•"/>
            </a:pPr>
            <a:r>
              <a:rPr lang="en-US" altLang="zh-CN" sz="2000" dirty="0"/>
              <a:t>Coverage: percentage of altimetry IPP where DORIS provides correction</a:t>
            </a:r>
          </a:p>
          <a:p>
            <a:pPr marL="285750" indent="-285750">
              <a:spcAft>
                <a:spcPts val="600"/>
              </a:spcAft>
              <a:buFont typeface="Arial" panose="020B0604020202020204" pitchFamily="34" charset="0"/>
              <a:buChar char="•"/>
            </a:pPr>
            <a:r>
              <a:rPr lang="en-US" altLang="zh-CN" sz="2000" dirty="0"/>
              <a:t>Accuracy: RMS of difference between DORIS-based altimetry VTEC and Dual-frequency altimetry VTEC</a:t>
            </a:r>
          </a:p>
          <a:p>
            <a:pPr marL="285750" indent="-285750">
              <a:spcAft>
                <a:spcPts val="600"/>
              </a:spcAft>
              <a:buFont typeface="Arial" panose="020B0604020202020204" pitchFamily="34" charset="0"/>
              <a:buChar char="•"/>
            </a:pPr>
            <a:endParaRPr lang="en-US" altLang="zh-CN" sz="2000" dirty="0"/>
          </a:p>
        </p:txBody>
      </p:sp>
      <p:pic>
        <p:nvPicPr>
          <p:cNvPr id="6" name="图片 5">
            <a:extLst>
              <a:ext uri="{FF2B5EF4-FFF2-40B4-BE49-F238E27FC236}">
                <a16:creationId xmlns:a16="http://schemas.microsoft.com/office/drawing/2014/main" id="{CC097946-BBBD-D059-37A5-35E60FF08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76400"/>
            <a:ext cx="9144000" cy="4580035"/>
          </a:xfrm>
          <a:prstGeom prst="rect">
            <a:avLst/>
          </a:prstGeom>
        </p:spPr>
      </p:pic>
    </p:spTree>
    <p:extLst>
      <p:ext uri="{BB962C8B-B14F-4D97-AF65-F5344CB8AC3E}">
        <p14:creationId xmlns:p14="http://schemas.microsoft.com/office/powerpoint/2010/main" val="300127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D4721-3900-476E-9000-B79F7A82E5C9}"/>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7B9269A2-6033-1960-507F-00AB50F28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00" y="1674000"/>
            <a:ext cx="8584861" cy="4299975"/>
          </a:xfrm>
          <a:prstGeom prst="rect">
            <a:avLst/>
          </a:prstGeom>
        </p:spPr>
      </p:pic>
      <p:sp>
        <p:nvSpPr>
          <p:cNvPr id="2" name="文本框 1">
            <a:extLst>
              <a:ext uri="{FF2B5EF4-FFF2-40B4-BE49-F238E27FC236}">
                <a16:creationId xmlns:a16="http://schemas.microsoft.com/office/drawing/2014/main" id="{7DD80014-602D-100F-DC73-EA179AC4DFF4}"/>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3FD8B6B9-BF41-CE55-75D7-AD2167C4B569}"/>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4" name="文本框 3">
            <a:extLst>
              <a:ext uri="{FF2B5EF4-FFF2-40B4-BE49-F238E27FC236}">
                <a16:creationId xmlns:a16="http://schemas.microsoft.com/office/drawing/2014/main" id="{70199996-095E-3425-4978-F1F2E954DA15}"/>
              </a:ext>
            </a:extLst>
          </p:cNvPr>
          <p:cNvSpPr txBox="1"/>
          <p:nvPr/>
        </p:nvSpPr>
        <p:spPr>
          <a:xfrm>
            <a:off x="572400" y="890424"/>
            <a:ext cx="7620000" cy="78483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Comparison of parameters</a:t>
            </a:r>
          </a:p>
          <a:p>
            <a:pPr marL="285750" indent="-285750">
              <a:spcAft>
                <a:spcPts val="600"/>
              </a:spcAft>
              <a:buFont typeface="Arial" panose="020B0604020202020204" pitchFamily="34" charset="0"/>
              <a:buChar char="•"/>
            </a:pPr>
            <a:r>
              <a:rPr lang="en-US" altLang="zh-CN" sz="2000" dirty="0"/>
              <a:t>Evaluation dataset: Quiet VS Active, over a week</a:t>
            </a:r>
          </a:p>
        </p:txBody>
      </p:sp>
      <p:pic>
        <p:nvPicPr>
          <p:cNvPr id="13" name="图片 12">
            <a:extLst>
              <a:ext uri="{FF2B5EF4-FFF2-40B4-BE49-F238E27FC236}">
                <a16:creationId xmlns:a16="http://schemas.microsoft.com/office/drawing/2014/main" id="{FD7B57F5-47DF-B15F-5D20-37DA3E375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00" y="1674000"/>
            <a:ext cx="8584861" cy="4299975"/>
          </a:xfrm>
          <a:prstGeom prst="rect">
            <a:avLst/>
          </a:prstGeom>
        </p:spPr>
      </p:pic>
    </p:spTree>
    <p:extLst>
      <p:ext uri="{BB962C8B-B14F-4D97-AF65-F5344CB8AC3E}">
        <p14:creationId xmlns:p14="http://schemas.microsoft.com/office/powerpoint/2010/main" val="121998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8F415-7C0F-9C9F-00C1-CA12CB70C1F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69CECF8-DB75-539F-ACC3-B6B2B65C44F2}"/>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1E784857-3C95-2343-D495-4D8AC6C75739}"/>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4" name="文本框 3">
            <a:extLst>
              <a:ext uri="{FF2B5EF4-FFF2-40B4-BE49-F238E27FC236}">
                <a16:creationId xmlns:a16="http://schemas.microsoft.com/office/drawing/2014/main" id="{A5078629-E444-8E63-E035-7A04382B5365}"/>
              </a:ext>
            </a:extLst>
          </p:cNvPr>
          <p:cNvSpPr txBox="1"/>
          <p:nvPr/>
        </p:nvSpPr>
        <p:spPr>
          <a:xfrm>
            <a:off x="572400" y="890424"/>
            <a:ext cx="7620000" cy="78483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Data selection</a:t>
            </a:r>
          </a:p>
          <a:p>
            <a:pPr marL="285750" indent="-285750">
              <a:spcAft>
                <a:spcPts val="600"/>
              </a:spcAft>
              <a:buFont typeface="Arial" panose="020B0604020202020204" pitchFamily="34" charset="0"/>
              <a:buChar char="•"/>
            </a:pPr>
            <a:r>
              <a:rPr lang="en-US" altLang="zh-CN" sz="2000" dirty="0"/>
              <a:t>Space division in quiet condition</a:t>
            </a:r>
          </a:p>
        </p:txBody>
      </p:sp>
      <p:pic>
        <p:nvPicPr>
          <p:cNvPr id="15" name="图片 14">
            <a:extLst>
              <a:ext uri="{FF2B5EF4-FFF2-40B4-BE49-F238E27FC236}">
                <a16:creationId xmlns:a16="http://schemas.microsoft.com/office/drawing/2014/main" id="{6FFD8EE0-42C0-10F1-6F26-23109629D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4000"/>
            <a:ext cx="9144000" cy="4580035"/>
          </a:xfrm>
          <a:prstGeom prst="rect">
            <a:avLst/>
          </a:prstGeom>
        </p:spPr>
      </p:pic>
    </p:spTree>
    <p:extLst>
      <p:ext uri="{BB962C8B-B14F-4D97-AF65-F5344CB8AC3E}">
        <p14:creationId xmlns:p14="http://schemas.microsoft.com/office/powerpoint/2010/main" val="404932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D151A-80A3-A8A0-1EEA-2A5F6E373C5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9F57943-CD91-253F-989F-A6FEB285205D}"/>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7809A33A-4057-03AC-9DB3-B56C2E926C41}"/>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4" name="文本框 3">
            <a:extLst>
              <a:ext uri="{FF2B5EF4-FFF2-40B4-BE49-F238E27FC236}">
                <a16:creationId xmlns:a16="http://schemas.microsoft.com/office/drawing/2014/main" id="{A4CAE594-9FA8-3DA9-D0C7-9481CC5E92EE}"/>
              </a:ext>
            </a:extLst>
          </p:cNvPr>
          <p:cNvSpPr txBox="1"/>
          <p:nvPr/>
        </p:nvSpPr>
        <p:spPr>
          <a:xfrm>
            <a:off x="572400" y="890424"/>
            <a:ext cx="7620000" cy="78483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Data selection</a:t>
            </a:r>
          </a:p>
          <a:p>
            <a:pPr marL="285750" indent="-285750">
              <a:spcAft>
                <a:spcPts val="600"/>
              </a:spcAft>
              <a:buFont typeface="Arial" panose="020B0604020202020204" pitchFamily="34" charset="0"/>
              <a:buChar char="•"/>
            </a:pPr>
            <a:r>
              <a:rPr lang="en-US" altLang="zh-CN" sz="2000" dirty="0"/>
              <a:t>Space division in active condition</a:t>
            </a:r>
          </a:p>
        </p:txBody>
      </p:sp>
      <p:pic>
        <p:nvPicPr>
          <p:cNvPr id="8" name="图片 7">
            <a:extLst>
              <a:ext uri="{FF2B5EF4-FFF2-40B4-BE49-F238E27FC236}">
                <a16:creationId xmlns:a16="http://schemas.microsoft.com/office/drawing/2014/main" id="{06F3D061-07D1-B6D3-8DF4-F3106900C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75254"/>
            <a:ext cx="9144000" cy="4580035"/>
          </a:xfrm>
          <a:prstGeom prst="rect">
            <a:avLst/>
          </a:prstGeom>
        </p:spPr>
      </p:pic>
    </p:spTree>
    <p:extLst>
      <p:ext uri="{BB962C8B-B14F-4D97-AF65-F5344CB8AC3E}">
        <p14:creationId xmlns:p14="http://schemas.microsoft.com/office/powerpoint/2010/main" val="1504182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7B6AB-B8F5-2A72-D552-9D9AE95A064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4F9F1A0-4147-DF63-65D6-044CD300C318}"/>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D72F3847-54F0-8362-3946-1DC2F9379C6D}"/>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a:t>
            </a:r>
            <a:r>
              <a:rPr lang="de-DE" sz="1200" kern="0" dirty="0">
                <a:solidFill>
                  <a:schemeClr val="tx2"/>
                </a:solidFill>
                <a:latin typeface="+mn-lt"/>
                <a:hlinkClick r:id="rId3" action="ppaction://hlinksldjump"/>
              </a:rPr>
              <a:t>TUM</a:t>
            </a:r>
            <a:endParaRPr lang="de-DE" sz="1200" kern="0" dirty="0">
              <a:solidFill>
                <a:schemeClr val="tx2"/>
              </a:solidFill>
              <a:latin typeface="+mn-lt"/>
            </a:endParaRPr>
          </a:p>
        </p:txBody>
      </p:sp>
      <p:sp>
        <p:nvSpPr>
          <p:cNvPr id="4" name="文本框 3">
            <a:extLst>
              <a:ext uri="{FF2B5EF4-FFF2-40B4-BE49-F238E27FC236}">
                <a16:creationId xmlns:a16="http://schemas.microsoft.com/office/drawing/2014/main" id="{B371D65E-64F3-E979-2EB2-0E13A83F42B1}"/>
              </a:ext>
            </a:extLst>
          </p:cNvPr>
          <p:cNvSpPr txBox="1"/>
          <p:nvPr/>
        </p:nvSpPr>
        <p:spPr>
          <a:xfrm>
            <a:off x="572400" y="890424"/>
            <a:ext cx="7620000" cy="78483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Data selection</a:t>
            </a:r>
          </a:p>
          <a:p>
            <a:pPr marL="285750" indent="-285750">
              <a:spcAft>
                <a:spcPts val="600"/>
              </a:spcAft>
              <a:buFont typeface="Arial" panose="020B0604020202020204" pitchFamily="34" charset="0"/>
              <a:buChar char="•"/>
            </a:pPr>
            <a:r>
              <a:rPr lang="en-US" altLang="zh-CN" sz="2000" dirty="0"/>
              <a:t>Time division in quiet condition</a:t>
            </a:r>
          </a:p>
        </p:txBody>
      </p:sp>
      <p:pic>
        <p:nvPicPr>
          <p:cNvPr id="6" name="图片 5">
            <a:extLst>
              <a:ext uri="{FF2B5EF4-FFF2-40B4-BE49-F238E27FC236}">
                <a16:creationId xmlns:a16="http://schemas.microsoft.com/office/drawing/2014/main" id="{ADB7EAFE-6222-68BA-AD33-E8285FA1ED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4000"/>
            <a:ext cx="9144000" cy="4580035"/>
          </a:xfrm>
          <a:prstGeom prst="rect">
            <a:avLst/>
          </a:prstGeom>
        </p:spPr>
      </p:pic>
    </p:spTree>
    <p:extLst>
      <p:ext uri="{BB962C8B-B14F-4D97-AF65-F5344CB8AC3E}">
        <p14:creationId xmlns:p14="http://schemas.microsoft.com/office/powerpoint/2010/main" val="352653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D944F-FA16-A7F5-AF6E-AEA90125D2B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896D285-F22A-4111-F8FD-71D7D4A57922}"/>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2CFCF237-70A1-2EF6-D289-D94D78F53AC1}"/>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4" name="文本框 3">
            <a:extLst>
              <a:ext uri="{FF2B5EF4-FFF2-40B4-BE49-F238E27FC236}">
                <a16:creationId xmlns:a16="http://schemas.microsoft.com/office/drawing/2014/main" id="{7F5EB8FA-ECDE-5EEE-50B6-D6D6280B3975}"/>
              </a:ext>
            </a:extLst>
          </p:cNvPr>
          <p:cNvSpPr txBox="1"/>
          <p:nvPr/>
        </p:nvSpPr>
        <p:spPr>
          <a:xfrm>
            <a:off x="572400" y="890424"/>
            <a:ext cx="7620000" cy="78483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Data selection</a:t>
            </a:r>
          </a:p>
          <a:p>
            <a:pPr marL="285750" indent="-285750">
              <a:spcAft>
                <a:spcPts val="600"/>
              </a:spcAft>
              <a:buFont typeface="Arial" panose="020B0604020202020204" pitchFamily="34" charset="0"/>
              <a:buChar char="•"/>
            </a:pPr>
            <a:r>
              <a:rPr lang="en-US" altLang="zh-CN" sz="2000" dirty="0"/>
              <a:t>Time division in active condition</a:t>
            </a:r>
          </a:p>
        </p:txBody>
      </p:sp>
      <p:pic>
        <p:nvPicPr>
          <p:cNvPr id="6" name="图片 5">
            <a:extLst>
              <a:ext uri="{FF2B5EF4-FFF2-40B4-BE49-F238E27FC236}">
                <a16:creationId xmlns:a16="http://schemas.microsoft.com/office/drawing/2014/main" id="{2311A2B3-26E0-3DF3-D3B2-E6E80309E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4000"/>
            <a:ext cx="9144000" cy="4580035"/>
          </a:xfrm>
          <a:prstGeom prst="rect">
            <a:avLst/>
          </a:prstGeom>
        </p:spPr>
      </p:pic>
    </p:spTree>
    <p:extLst>
      <p:ext uri="{BB962C8B-B14F-4D97-AF65-F5344CB8AC3E}">
        <p14:creationId xmlns:p14="http://schemas.microsoft.com/office/powerpoint/2010/main" val="1187016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747D1-66F6-2776-8988-E12F32D4EA5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46D7290-EE61-6546-E625-FA70351D915E}"/>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D2E5220F-961B-9779-4544-0DF71252FC32}"/>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4" name="文本框 3">
            <a:extLst>
              <a:ext uri="{FF2B5EF4-FFF2-40B4-BE49-F238E27FC236}">
                <a16:creationId xmlns:a16="http://schemas.microsoft.com/office/drawing/2014/main" id="{5812FAE6-A5B4-0005-7A3B-31483F0B8592}"/>
              </a:ext>
            </a:extLst>
          </p:cNvPr>
          <p:cNvSpPr txBox="1"/>
          <p:nvPr/>
        </p:nvSpPr>
        <p:spPr>
          <a:xfrm>
            <a:off x="572400" y="890424"/>
            <a:ext cx="7620000" cy="78483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Data selection</a:t>
            </a:r>
          </a:p>
          <a:p>
            <a:pPr marL="285750" indent="-285750">
              <a:spcAft>
                <a:spcPts val="600"/>
              </a:spcAft>
              <a:buFont typeface="Arial" panose="020B0604020202020204" pitchFamily="34" charset="0"/>
              <a:buChar char="•"/>
            </a:pPr>
            <a:r>
              <a:rPr lang="en-US" altLang="zh-CN" sz="2000" dirty="0"/>
              <a:t>Comparison between two division strategies</a:t>
            </a:r>
          </a:p>
        </p:txBody>
      </p:sp>
      <p:graphicFrame>
        <p:nvGraphicFramePr>
          <p:cNvPr id="11" name="表格 10">
            <a:extLst>
              <a:ext uri="{FF2B5EF4-FFF2-40B4-BE49-F238E27FC236}">
                <a16:creationId xmlns:a16="http://schemas.microsoft.com/office/drawing/2014/main" id="{73D338EB-9AED-EAAA-308F-66B3C1EF7297}"/>
              </a:ext>
            </a:extLst>
          </p:cNvPr>
          <p:cNvGraphicFramePr>
            <a:graphicFrameLocks noGrp="1"/>
          </p:cNvGraphicFramePr>
          <p:nvPr>
            <p:extLst>
              <p:ext uri="{D42A27DB-BD31-4B8C-83A1-F6EECF244321}">
                <p14:modId xmlns:p14="http://schemas.microsoft.com/office/powerpoint/2010/main" val="93611917"/>
              </p:ext>
            </p:extLst>
          </p:nvPr>
        </p:nvGraphicFramePr>
        <p:xfrm>
          <a:off x="1334400" y="1955907"/>
          <a:ext cx="6096000" cy="1112520"/>
        </p:xfrm>
        <a:graphic>
          <a:graphicData uri="http://schemas.openxmlformats.org/drawingml/2006/table">
            <a:tbl>
              <a:tblPr firstRow="1" bandRow="1">
                <a:tableStyleId>{5C22544A-7EE6-4342-B048-85BDC9FD1C3A}</a:tableStyleId>
              </a:tblPr>
              <a:tblGrid>
                <a:gridCol w="2362201">
                  <a:extLst>
                    <a:ext uri="{9D8B030D-6E8A-4147-A177-3AD203B41FA5}">
                      <a16:colId xmlns:a16="http://schemas.microsoft.com/office/drawing/2014/main" val="3088184702"/>
                    </a:ext>
                  </a:extLst>
                </a:gridCol>
                <a:gridCol w="1828800">
                  <a:extLst>
                    <a:ext uri="{9D8B030D-6E8A-4147-A177-3AD203B41FA5}">
                      <a16:colId xmlns:a16="http://schemas.microsoft.com/office/drawing/2014/main" val="1731094484"/>
                    </a:ext>
                  </a:extLst>
                </a:gridCol>
                <a:gridCol w="1904999">
                  <a:extLst>
                    <a:ext uri="{9D8B030D-6E8A-4147-A177-3AD203B41FA5}">
                      <a16:colId xmlns:a16="http://schemas.microsoft.com/office/drawing/2014/main" val="3702360949"/>
                    </a:ext>
                  </a:extLst>
                </a:gridCol>
              </a:tblGrid>
              <a:tr h="370840">
                <a:tc>
                  <a:txBody>
                    <a:bodyPr/>
                    <a:lstStyle/>
                    <a:p>
                      <a:pPr algn="l"/>
                      <a:endParaRPr lang="zh-CN" altLang="en-US"/>
                    </a:p>
                  </a:txBody>
                  <a:tcPr/>
                </a:tc>
                <a:tc>
                  <a:txBody>
                    <a:bodyPr/>
                    <a:lstStyle/>
                    <a:p>
                      <a:pPr algn="l"/>
                      <a:r>
                        <a:rPr lang="en-US" altLang="zh-CN" dirty="0"/>
                        <a:t>Quiet </a:t>
                      </a:r>
                      <a:endParaRPr lang="zh-CN" altLang="en-US" dirty="0"/>
                    </a:p>
                  </a:txBody>
                  <a:tcPr/>
                </a:tc>
                <a:tc>
                  <a:txBody>
                    <a:bodyPr/>
                    <a:lstStyle/>
                    <a:p>
                      <a:pPr algn="l"/>
                      <a:r>
                        <a:rPr lang="en-US" altLang="zh-CN" dirty="0"/>
                        <a:t>Active</a:t>
                      </a:r>
                      <a:endParaRPr lang="zh-CN" altLang="en-US" dirty="0"/>
                    </a:p>
                  </a:txBody>
                  <a:tcPr/>
                </a:tc>
                <a:extLst>
                  <a:ext uri="{0D108BD9-81ED-4DB2-BD59-A6C34878D82A}">
                    <a16:rowId xmlns:a16="http://schemas.microsoft.com/office/drawing/2014/main" val="402082217"/>
                  </a:ext>
                </a:extLst>
              </a:tr>
              <a:tr h="370840">
                <a:tc>
                  <a:txBody>
                    <a:bodyPr/>
                    <a:lstStyle/>
                    <a:p>
                      <a:pPr algn="l"/>
                      <a:r>
                        <a:rPr lang="en-US" altLang="zh-CN" dirty="0"/>
                        <a:t>Space Division[TECU]</a:t>
                      </a:r>
                      <a:endParaRPr lang="zh-CN" altLang="en-US" dirty="0"/>
                    </a:p>
                  </a:txBody>
                  <a:tcPr/>
                </a:tc>
                <a:tc>
                  <a:txBody>
                    <a:bodyPr/>
                    <a:lstStyle/>
                    <a:p>
                      <a:pPr algn="l"/>
                      <a:r>
                        <a:rPr lang="en-US" altLang="zh-CN" dirty="0"/>
                        <a:t>3.32</a:t>
                      </a:r>
                      <a:endParaRPr lang="zh-CN" altLang="en-US" dirty="0"/>
                    </a:p>
                  </a:txBody>
                  <a:tcPr/>
                </a:tc>
                <a:tc>
                  <a:txBody>
                    <a:bodyPr/>
                    <a:lstStyle/>
                    <a:p>
                      <a:pPr algn="l"/>
                      <a:r>
                        <a:rPr lang="en-US" altLang="zh-CN" dirty="0"/>
                        <a:t>6.06</a:t>
                      </a:r>
                      <a:endParaRPr lang="zh-CN" altLang="en-US" dirty="0"/>
                    </a:p>
                  </a:txBody>
                  <a:tcPr/>
                </a:tc>
                <a:extLst>
                  <a:ext uri="{0D108BD9-81ED-4DB2-BD59-A6C34878D82A}">
                    <a16:rowId xmlns:a16="http://schemas.microsoft.com/office/drawing/2014/main" val="4238198408"/>
                  </a:ext>
                </a:extLst>
              </a:tr>
              <a:tr h="370840">
                <a:tc>
                  <a:txBody>
                    <a:bodyPr/>
                    <a:lstStyle/>
                    <a:p>
                      <a:pPr algn="l"/>
                      <a:r>
                        <a:rPr lang="en-US" altLang="zh-CN" dirty="0"/>
                        <a:t>Time Division[TECU]</a:t>
                      </a:r>
                      <a:endParaRPr lang="zh-CN" altLang="en-US" dirty="0"/>
                    </a:p>
                  </a:txBody>
                  <a:tcPr/>
                </a:tc>
                <a:tc>
                  <a:txBody>
                    <a:bodyPr/>
                    <a:lstStyle/>
                    <a:p>
                      <a:pPr algn="l"/>
                      <a:r>
                        <a:rPr lang="en-US" altLang="zh-CN" dirty="0"/>
                        <a:t>3.33</a:t>
                      </a:r>
                      <a:endParaRPr lang="zh-CN" altLang="en-US" dirty="0"/>
                    </a:p>
                  </a:txBody>
                  <a:tcPr/>
                </a:tc>
                <a:tc>
                  <a:txBody>
                    <a:bodyPr/>
                    <a:lstStyle/>
                    <a:p>
                      <a:pPr algn="l"/>
                      <a:r>
                        <a:rPr lang="en-US" altLang="zh-CN" dirty="0"/>
                        <a:t>6.14</a:t>
                      </a:r>
                      <a:endParaRPr lang="zh-CN" altLang="en-US" dirty="0"/>
                    </a:p>
                  </a:txBody>
                  <a:tcPr/>
                </a:tc>
                <a:extLst>
                  <a:ext uri="{0D108BD9-81ED-4DB2-BD59-A6C34878D82A}">
                    <a16:rowId xmlns:a16="http://schemas.microsoft.com/office/drawing/2014/main" val="1754768393"/>
                  </a:ext>
                </a:extLst>
              </a:tr>
            </a:tbl>
          </a:graphicData>
        </a:graphic>
      </p:graphicFrame>
      <p:sp>
        <p:nvSpPr>
          <p:cNvPr id="12" name="文本框 11">
            <a:extLst>
              <a:ext uri="{FF2B5EF4-FFF2-40B4-BE49-F238E27FC236}">
                <a16:creationId xmlns:a16="http://schemas.microsoft.com/office/drawing/2014/main" id="{03BDF70A-B480-3E91-2DCE-F98D2C28308B}"/>
              </a:ext>
            </a:extLst>
          </p:cNvPr>
          <p:cNvSpPr txBox="1"/>
          <p:nvPr/>
        </p:nvSpPr>
        <p:spPr>
          <a:xfrm>
            <a:off x="542729" y="3424280"/>
            <a:ext cx="7620000" cy="193899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dirty="0"/>
              <a:t>Small difference for quiet condition, slightly larger for active</a:t>
            </a:r>
          </a:p>
          <a:p>
            <a:pPr marL="285750" indent="-285750">
              <a:spcAft>
                <a:spcPts val="600"/>
              </a:spcAft>
              <a:buFont typeface="Arial" panose="020B0604020202020204" pitchFamily="34" charset="0"/>
              <a:buChar char="•"/>
            </a:pPr>
            <a:r>
              <a:rPr lang="en-US" altLang="zh-CN" sz="2000" dirty="0"/>
              <a:t>Similar processing time for both methods ( ~ 30 sec per day)</a:t>
            </a:r>
          </a:p>
          <a:p>
            <a:pPr marL="285750" indent="-285750">
              <a:spcAft>
                <a:spcPts val="600"/>
              </a:spcAft>
              <a:buFont typeface="Arial" panose="020B0604020202020204" pitchFamily="34" charset="0"/>
              <a:buChar char="•"/>
            </a:pPr>
            <a:r>
              <a:rPr lang="en-US" altLang="zh-CN" sz="2000" dirty="0"/>
              <a:t>Space division will be applied for the later comparison</a:t>
            </a:r>
          </a:p>
          <a:p>
            <a:pPr marL="285750" indent="-285750">
              <a:spcAft>
                <a:spcPts val="600"/>
              </a:spcAft>
              <a:buFont typeface="Arial" panose="020B0604020202020204" pitchFamily="34" charset="0"/>
              <a:buChar char="•"/>
            </a:pPr>
            <a:endParaRPr lang="en-US" altLang="zh-CN" sz="2000" dirty="0"/>
          </a:p>
          <a:p>
            <a:pPr marL="285750" indent="-285750">
              <a:spcAft>
                <a:spcPts val="600"/>
              </a:spcAft>
              <a:buFont typeface="Arial" panose="020B0604020202020204" pitchFamily="34" charset="0"/>
              <a:buChar char="•"/>
            </a:pPr>
            <a:endParaRPr lang="en-US" altLang="zh-CN" sz="2000" dirty="0"/>
          </a:p>
        </p:txBody>
      </p:sp>
    </p:spTree>
    <p:extLst>
      <p:ext uri="{BB962C8B-B14F-4D97-AF65-F5344CB8AC3E}">
        <p14:creationId xmlns:p14="http://schemas.microsoft.com/office/powerpoint/2010/main" val="1485221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0054B-85EC-3D31-E59C-65356E1DE679}"/>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543C019D-CFD1-47C0-3BFF-80B699C48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634" y="1282839"/>
            <a:ext cx="8026619" cy="3939243"/>
          </a:xfrm>
          <a:prstGeom prst="rect">
            <a:avLst/>
          </a:prstGeom>
        </p:spPr>
      </p:pic>
      <p:sp>
        <p:nvSpPr>
          <p:cNvPr id="2" name="文本框 1">
            <a:extLst>
              <a:ext uri="{FF2B5EF4-FFF2-40B4-BE49-F238E27FC236}">
                <a16:creationId xmlns:a16="http://schemas.microsoft.com/office/drawing/2014/main" id="{B3D03C30-A0AC-7704-BF7E-A3E7847B4F72}"/>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45F218E4-BCF0-287D-5ECF-0E842952603B}"/>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4" name="文本框 3">
            <a:extLst>
              <a:ext uri="{FF2B5EF4-FFF2-40B4-BE49-F238E27FC236}">
                <a16:creationId xmlns:a16="http://schemas.microsoft.com/office/drawing/2014/main" id="{2F45B3C5-6E96-C309-DA00-B4862938A136}"/>
              </a:ext>
            </a:extLst>
          </p:cNvPr>
          <p:cNvSpPr txBox="1"/>
          <p:nvPr/>
        </p:nvSpPr>
        <p:spPr>
          <a:xfrm>
            <a:off x="572400" y="890424"/>
            <a:ext cx="7620000" cy="78483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Data interpolation</a:t>
            </a:r>
          </a:p>
          <a:p>
            <a:pPr marL="285750" indent="-285750">
              <a:spcAft>
                <a:spcPts val="600"/>
              </a:spcAft>
              <a:buFont typeface="Arial" panose="020B0604020202020204" pitchFamily="34" charset="0"/>
              <a:buChar char="•"/>
            </a:pPr>
            <a:r>
              <a:rPr lang="en-US" altLang="zh-CN" sz="2000" dirty="0"/>
              <a:t>IDW VS Kriging</a:t>
            </a:r>
          </a:p>
        </p:txBody>
      </p:sp>
      <p:sp>
        <p:nvSpPr>
          <p:cNvPr id="7" name="文本框 6">
            <a:extLst>
              <a:ext uri="{FF2B5EF4-FFF2-40B4-BE49-F238E27FC236}">
                <a16:creationId xmlns:a16="http://schemas.microsoft.com/office/drawing/2014/main" id="{48B49ACC-A778-AB2F-9E35-50F483045453}"/>
              </a:ext>
            </a:extLst>
          </p:cNvPr>
          <p:cNvSpPr txBox="1"/>
          <p:nvPr/>
        </p:nvSpPr>
        <p:spPr>
          <a:xfrm>
            <a:off x="572400" y="5182746"/>
            <a:ext cx="7620000" cy="78483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dirty="0"/>
              <a:t>No significant difference in interpolation methods</a:t>
            </a:r>
          </a:p>
          <a:p>
            <a:pPr marL="285750" indent="-285750">
              <a:spcAft>
                <a:spcPts val="600"/>
              </a:spcAft>
              <a:buFont typeface="Arial" panose="020B0604020202020204" pitchFamily="34" charset="0"/>
              <a:buChar char="•"/>
            </a:pPr>
            <a:r>
              <a:rPr lang="en-US" altLang="zh-CN" sz="2000" dirty="0"/>
              <a:t>Much heavier computational load for Kriging (6x processing time)</a:t>
            </a:r>
          </a:p>
        </p:txBody>
      </p:sp>
    </p:spTree>
    <p:extLst>
      <p:ext uri="{BB962C8B-B14F-4D97-AF65-F5344CB8AC3E}">
        <p14:creationId xmlns:p14="http://schemas.microsoft.com/office/powerpoint/2010/main" val="4062533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B5ABA-A0FE-54DF-EF1A-C9DE0E0D1B7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E73695-B431-C6FF-6CFA-2A000AD4486D}"/>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317FA875-0AB6-658F-F102-17530806F212}"/>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4" name="文本框 3">
            <a:extLst>
              <a:ext uri="{FF2B5EF4-FFF2-40B4-BE49-F238E27FC236}">
                <a16:creationId xmlns:a16="http://schemas.microsoft.com/office/drawing/2014/main" id="{4E4A2C72-E25B-9FA1-B295-DA52157930C7}"/>
              </a:ext>
            </a:extLst>
          </p:cNvPr>
          <p:cNvSpPr txBox="1"/>
          <p:nvPr/>
        </p:nvSpPr>
        <p:spPr>
          <a:xfrm>
            <a:off x="572400" y="890424"/>
            <a:ext cx="7620000" cy="78483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Comparison with GIM</a:t>
            </a:r>
          </a:p>
          <a:p>
            <a:pPr marL="285750" indent="-285750">
              <a:spcAft>
                <a:spcPts val="600"/>
              </a:spcAft>
              <a:buFont typeface="Arial" panose="020B0604020202020204" pitchFamily="34" charset="0"/>
              <a:buChar char="•"/>
            </a:pPr>
            <a:r>
              <a:rPr lang="en-US" altLang="zh-CN" sz="2000" dirty="0"/>
              <a:t>Evaluation dataset: Quiet VS Active, over 30 days</a:t>
            </a:r>
          </a:p>
        </p:txBody>
      </p:sp>
      <p:pic>
        <p:nvPicPr>
          <p:cNvPr id="6" name="图片 5">
            <a:extLst>
              <a:ext uri="{FF2B5EF4-FFF2-40B4-BE49-F238E27FC236}">
                <a16:creationId xmlns:a16="http://schemas.microsoft.com/office/drawing/2014/main" id="{BC7336D4-C202-0988-393A-6487B947C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0000"/>
            <a:ext cx="9144000" cy="4580035"/>
          </a:xfrm>
          <a:prstGeom prst="rect">
            <a:avLst/>
          </a:prstGeom>
        </p:spPr>
      </p:pic>
    </p:spTree>
    <p:extLst>
      <p:ext uri="{BB962C8B-B14F-4D97-AF65-F5344CB8AC3E}">
        <p14:creationId xmlns:p14="http://schemas.microsoft.com/office/powerpoint/2010/main" val="1287818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custDataLst>
              <p:tags r:id="rId2"/>
            </p:custDataLst>
          </p:nvPr>
        </p:nvSpPr>
        <p:spPr>
          <a:xfrm rot="5400000">
            <a:off x="-285989" y="1479390"/>
            <a:ext cx="4146847" cy="3574868"/>
          </a:xfrm>
          <a:prstGeom prst="triangle">
            <a:avLst/>
          </a:prstGeom>
          <a:pattFill prst="lt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74FB0"/>
              </a:solidFill>
            </a:endParaRPr>
          </a:p>
        </p:txBody>
      </p:sp>
      <p:sp>
        <p:nvSpPr>
          <p:cNvPr id="9" name="等腰三角形 8">
            <a:extLst>
              <a:ext uri="{FF2B5EF4-FFF2-40B4-BE49-F238E27FC236}">
                <a16:creationId xmlns:a16="http://schemas.microsoft.com/office/drawing/2014/main" id="{E354F1C1-ECA0-EF9B-2E67-A44FCA9FD910}"/>
              </a:ext>
            </a:extLst>
          </p:cNvPr>
          <p:cNvSpPr/>
          <p:nvPr>
            <p:custDataLst>
              <p:tags r:id="rId3"/>
            </p:custDataLst>
          </p:nvPr>
        </p:nvSpPr>
        <p:spPr>
          <a:xfrm rot="5400000">
            <a:off x="-288000" y="1656000"/>
            <a:ext cx="4146847" cy="3600000"/>
          </a:xfrm>
          <a:prstGeom prst="triangle">
            <a:avLst/>
          </a:prstGeom>
          <a:pattFill prst="lt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74FB0"/>
              </a:solidFill>
            </a:endParaRPr>
          </a:p>
        </p:txBody>
      </p:sp>
      <p:sp>
        <p:nvSpPr>
          <p:cNvPr id="10" name="文本框 9">
            <a:extLst>
              <a:ext uri="{FF2B5EF4-FFF2-40B4-BE49-F238E27FC236}">
                <a16:creationId xmlns:a16="http://schemas.microsoft.com/office/drawing/2014/main" id="{08CE25BA-0969-1137-E728-BC44B309FC88}"/>
              </a:ext>
            </a:extLst>
          </p:cNvPr>
          <p:cNvSpPr txBox="1"/>
          <p:nvPr>
            <p:custDataLst>
              <p:tags r:id="rId4"/>
            </p:custDataLst>
          </p:nvPr>
        </p:nvSpPr>
        <p:spPr>
          <a:xfrm>
            <a:off x="538163" y="1255849"/>
            <a:ext cx="2205037" cy="4219575"/>
          </a:xfrm>
          <a:prstGeom prst="rect">
            <a:avLst/>
          </a:prstGeom>
        </p:spPr>
        <p:txBody>
          <a:bodyPr vert="horz" lIns="67500" tIns="35100" rIns="67500" bIns="35100" rtlCol="0" anchor="ctr" anchorCtr="0">
            <a:normAutofit/>
          </a:bodyPr>
          <a:lstStyle>
            <a:lvl1pPr marL="228600" indent="-228600" fontAlgn="auto">
              <a:lnSpc>
                <a:spcPct val="150000"/>
              </a:lnSpc>
              <a:spcBef>
                <a:spcPts val="0"/>
              </a:spcBef>
              <a:spcAft>
                <a:spcPts val="800"/>
              </a:spcAft>
              <a:buFont typeface="Arial" panose="020B0604020202020204" pitchFamily="34" charset="0"/>
              <a:buChar char="•"/>
              <a:defRPr sz="1200" u="none" strike="noStrike" cap="none" spc="150" normalizeH="0" baseline="0">
                <a:solidFill>
                  <a:schemeClr val="bg2">
                    <a:lumMod val="50000"/>
                  </a:scheme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342900">
              <a:lnSpc>
                <a:spcPct val="100000"/>
              </a:lnSpc>
              <a:buNone/>
            </a:pPr>
            <a:r>
              <a:rPr lang="en-US" sz="3600" dirty="0">
                <a:solidFill>
                  <a:srgbClr val="074FB0"/>
                </a:solidFill>
              </a:rPr>
              <a:t>Content</a:t>
            </a:r>
          </a:p>
        </p:txBody>
      </p:sp>
      <p:sp>
        <p:nvSpPr>
          <p:cNvPr id="11" name="文本框 10">
            <a:extLst>
              <a:ext uri="{FF2B5EF4-FFF2-40B4-BE49-F238E27FC236}">
                <a16:creationId xmlns:a16="http://schemas.microsoft.com/office/drawing/2014/main" id="{F0EFEFC5-F061-1C11-1F6E-B97395AFE380}"/>
              </a:ext>
            </a:extLst>
          </p:cNvPr>
          <p:cNvSpPr txBox="1"/>
          <p:nvPr/>
        </p:nvSpPr>
        <p:spPr>
          <a:xfrm>
            <a:off x="2971800" y="1981200"/>
            <a:ext cx="5753043" cy="2562240"/>
          </a:xfrm>
          <a:prstGeom prst="rect">
            <a:avLst/>
          </a:prstGeom>
          <a:noFill/>
        </p:spPr>
        <p:txBody>
          <a:bodyPr wrap="square" rtlCol="0">
            <a:spAutoFit/>
          </a:bodyPr>
          <a:lstStyle/>
          <a:p>
            <a:pPr marL="285750" indent="-285750">
              <a:spcAft>
                <a:spcPts val="1300"/>
              </a:spcAft>
              <a:buFont typeface="Arial" panose="020B0604020202020204" pitchFamily="34" charset="0"/>
              <a:buChar char="•"/>
            </a:pPr>
            <a:r>
              <a:rPr lang="en-US" altLang="zh-CN" sz="3200" dirty="0"/>
              <a:t>Satellite Altimetry</a:t>
            </a:r>
          </a:p>
          <a:p>
            <a:pPr marL="285750" indent="-285750">
              <a:spcAft>
                <a:spcPts val="1300"/>
              </a:spcAft>
              <a:buFont typeface="Arial" panose="020B0604020202020204" pitchFamily="34" charset="0"/>
              <a:buChar char="•"/>
            </a:pPr>
            <a:r>
              <a:rPr lang="en-US" altLang="zh-CN" sz="3200" dirty="0"/>
              <a:t>Methods: DORIS Corrections</a:t>
            </a:r>
          </a:p>
          <a:p>
            <a:pPr marL="285750" indent="-285750">
              <a:spcAft>
                <a:spcPts val="1300"/>
              </a:spcAft>
              <a:buFont typeface="Arial" panose="020B0604020202020204" pitchFamily="34" charset="0"/>
              <a:buChar char="•"/>
            </a:pPr>
            <a:r>
              <a:rPr lang="en-US" sz="3200" dirty="0"/>
              <a:t>Results and Analysis</a:t>
            </a:r>
          </a:p>
          <a:p>
            <a:pPr marL="285750" indent="-285750">
              <a:spcAft>
                <a:spcPts val="1300"/>
              </a:spcAft>
              <a:buFont typeface="Arial" panose="020B0604020202020204" pitchFamily="34" charset="0"/>
              <a:buChar char="•"/>
            </a:pPr>
            <a:r>
              <a:rPr lang="en-US" sz="3200" dirty="0"/>
              <a:t>Outlooks</a:t>
            </a:r>
          </a:p>
        </p:txBody>
      </p:sp>
      <p:sp>
        <p:nvSpPr>
          <p:cNvPr id="2" name="Untertitel 3">
            <a:extLst>
              <a:ext uri="{FF2B5EF4-FFF2-40B4-BE49-F238E27FC236}">
                <a16:creationId xmlns:a16="http://schemas.microsoft.com/office/drawing/2014/main" id="{76B3CC04-5B9D-9A6B-064B-9B2A8182C02A}"/>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3" name="文本框 2">
            <a:extLst>
              <a:ext uri="{FF2B5EF4-FFF2-40B4-BE49-F238E27FC236}">
                <a16:creationId xmlns:a16="http://schemas.microsoft.com/office/drawing/2014/main" id="{E291013D-0081-836E-A1AB-3E0D1574FA4B}"/>
              </a:ext>
            </a:extLst>
          </p:cNvPr>
          <p:cNvSpPr txBox="1"/>
          <p:nvPr/>
        </p:nvSpPr>
        <p:spPr>
          <a:xfrm>
            <a:off x="261790" y="65218"/>
            <a:ext cx="6367610" cy="584775"/>
          </a:xfrm>
          <a:prstGeom prst="rect">
            <a:avLst/>
          </a:prstGeom>
          <a:noFill/>
        </p:spPr>
        <p:txBody>
          <a:bodyPr wrap="square" rtlCol="0">
            <a:spAutoFit/>
          </a:bodyPr>
          <a:lstStyle/>
          <a:p>
            <a:pPr algn="l">
              <a:spcAft>
                <a:spcPts val="600"/>
              </a:spcAft>
            </a:pPr>
            <a:r>
              <a:rPr lang="en-US" altLang="zh-CN" sz="3200" dirty="0">
                <a:solidFill>
                  <a:srgbClr val="074FB0"/>
                </a:solidFill>
              </a:rPr>
              <a:t>DORIS-based Ionospheric Corrections</a:t>
            </a:r>
            <a:endParaRPr lang="zh-CN" altLang="en-US" sz="3200" dirty="0">
              <a:solidFill>
                <a:srgbClr val="074FB0"/>
              </a:solidFill>
            </a:endParaRPr>
          </a:p>
        </p:txBody>
      </p:sp>
    </p:spTree>
    <p:custDataLst>
      <p:tags r:id="rId1"/>
    </p:custDataLst>
    <p:extLst>
      <p:ext uri="{BB962C8B-B14F-4D97-AF65-F5344CB8AC3E}">
        <p14:creationId xmlns:p14="http://schemas.microsoft.com/office/powerpoint/2010/main" val="814993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BB940-1097-F210-FFF7-32256F1465F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54240DB-0F36-30D5-8287-747A1F75DE62}"/>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780F7142-BC58-39D0-EB90-0E531D902361}"/>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4" name="文本框 3">
            <a:extLst>
              <a:ext uri="{FF2B5EF4-FFF2-40B4-BE49-F238E27FC236}">
                <a16:creationId xmlns:a16="http://schemas.microsoft.com/office/drawing/2014/main" id="{4B931230-D989-51EA-28EB-2D684F65C902}"/>
              </a:ext>
            </a:extLst>
          </p:cNvPr>
          <p:cNvSpPr txBox="1"/>
          <p:nvPr/>
        </p:nvSpPr>
        <p:spPr>
          <a:xfrm>
            <a:off x="572400" y="890424"/>
            <a:ext cx="7620000" cy="78483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Comparison with GIM</a:t>
            </a:r>
          </a:p>
          <a:p>
            <a:pPr marL="285750" indent="-285750">
              <a:spcAft>
                <a:spcPts val="600"/>
              </a:spcAft>
              <a:buFont typeface="Arial" panose="020B0604020202020204" pitchFamily="34" charset="0"/>
              <a:buChar char="•"/>
            </a:pPr>
            <a:endParaRPr lang="en-US" altLang="zh-CN" sz="2000" b="1" dirty="0"/>
          </a:p>
        </p:txBody>
      </p:sp>
      <p:sp>
        <p:nvSpPr>
          <p:cNvPr id="5" name="矩形 4">
            <a:extLst>
              <a:ext uri="{FF2B5EF4-FFF2-40B4-BE49-F238E27FC236}">
                <a16:creationId xmlns:a16="http://schemas.microsoft.com/office/drawing/2014/main" id="{76D9B786-A0CA-035B-10AA-73AC03194B0A}"/>
              </a:ext>
            </a:extLst>
          </p:cNvPr>
          <p:cNvSpPr/>
          <p:nvPr/>
        </p:nvSpPr>
        <p:spPr>
          <a:xfrm>
            <a:off x="99652" y="1600200"/>
            <a:ext cx="2860515" cy="4151063"/>
          </a:xfrm>
          <a:prstGeom prst="rect">
            <a:avLst/>
          </a:prstGeom>
        </p:spPr>
        <p:style>
          <a:lnRef idx="3">
            <a:schemeClr val="lt1"/>
          </a:lnRef>
          <a:fillRef idx="1001">
            <a:schemeClr val="lt1"/>
          </a:fillRef>
          <a:effectRef idx="1">
            <a:schemeClr val="accent3"/>
          </a:effectRef>
          <a:fontRef idx="minor">
            <a:schemeClr val="lt1"/>
          </a:fontRef>
        </p:style>
        <p:txBody>
          <a:bodyPr rtlCol="0" anchor="ctr"/>
          <a:lstStyle/>
          <a:p>
            <a:pPr algn="ctr">
              <a:spcAft>
                <a:spcPts val="600"/>
              </a:spcAft>
            </a:pPr>
            <a:r>
              <a:rPr lang="en-US" altLang="zh-CN"/>
              <a:t>DORIS VTEC </a:t>
            </a:r>
          </a:p>
          <a:p>
            <a:pPr algn="ctr">
              <a:spcAft>
                <a:spcPts val="600"/>
              </a:spcAft>
            </a:pPr>
            <a:r>
              <a:rPr lang="en-US" altLang="zh-CN"/>
              <a:t>near altimetry IPP</a:t>
            </a:r>
            <a:endParaRPr lang="zh-CN" altLang="en-US" dirty="0"/>
          </a:p>
        </p:txBody>
      </p:sp>
      <p:sp>
        <p:nvSpPr>
          <p:cNvPr id="12" name="文本框 11">
            <a:extLst>
              <a:ext uri="{FF2B5EF4-FFF2-40B4-BE49-F238E27FC236}">
                <a16:creationId xmlns:a16="http://schemas.microsoft.com/office/drawing/2014/main" id="{4257E908-11F7-45A7-1ED2-9878E5C058AD}"/>
              </a:ext>
            </a:extLst>
          </p:cNvPr>
          <p:cNvSpPr txBox="1"/>
          <p:nvPr/>
        </p:nvSpPr>
        <p:spPr>
          <a:xfrm>
            <a:off x="674594" y="1716968"/>
            <a:ext cx="1747051" cy="707886"/>
          </a:xfrm>
          <a:prstGeom prst="rect">
            <a:avLst/>
          </a:prstGeom>
          <a:noFill/>
        </p:spPr>
        <p:txBody>
          <a:bodyPr wrap="square" rtlCol="0">
            <a:spAutoFit/>
          </a:bodyPr>
          <a:lstStyle/>
          <a:p>
            <a:pPr algn="ctr">
              <a:spcAft>
                <a:spcPts val="600"/>
              </a:spcAft>
            </a:pPr>
            <a:r>
              <a:rPr lang="en-US" altLang="zh-CN" sz="2000" b="1" dirty="0"/>
              <a:t>DORIS-based altimetry VTEC</a:t>
            </a:r>
            <a:endParaRPr lang="zh-CN" altLang="en-US" sz="2000" b="1" dirty="0"/>
          </a:p>
        </p:txBody>
      </p:sp>
      <p:sp>
        <p:nvSpPr>
          <p:cNvPr id="13" name="文本框 12">
            <a:extLst>
              <a:ext uri="{FF2B5EF4-FFF2-40B4-BE49-F238E27FC236}">
                <a16:creationId xmlns:a16="http://schemas.microsoft.com/office/drawing/2014/main" id="{A2F4B341-88E8-0A6E-C850-7ED2FA5834AE}"/>
              </a:ext>
            </a:extLst>
          </p:cNvPr>
          <p:cNvSpPr txBox="1"/>
          <p:nvPr/>
        </p:nvSpPr>
        <p:spPr>
          <a:xfrm>
            <a:off x="88227" y="2601684"/>
            <a:ext cx="2871940" cy="369332"/>
          </a:xfrm>
          <a:prstGeom prst="rect">
            <a:avLst/>
          </a:prstGeom>
          <a:noFill/>
        </p:spPr>
        <p:txBody>
          <a:bodyPr wrap="square" rtlCol="0">
            <a:spAutoFit/>
          </a:bodyPr>
          <a:lstStyle/>
          <a:p>
            <a:pPr algn="ctr">
              <a:spcAft>
                <a:spcPts val="600"/>
              </a:spcAft>
            </a:pPr>
            <a:r>
              <a:rPr lang="en-US" altLang="zh-CN" dirty="0"/>
              <a:t>DORIS VTEC at DORIS IPP</a:t>
            </a:r>
            <a:endParaRPr lang="zh-CN" altLang="en-US" dirty="0"/>
          </a:p>
        </p:txBody>
      </p:sp>
      <p:cxnSp>
        <p:nvCxnSpPr>
          <p:cNvPr id="15" name="直接箭头连接符 14">
            <a:extLst>
              <a:ext uri="{FF2B5EF4-FFF2-40B4-BE49-F238E27FC236}">
                <a16:creationId xmlns:a16="http://schemas.microsoft.com/office/drawing/2014/main" id="{005D8AE5-E3F9-CDF0-CA21-8AD52599E360}"/>
              </a:ext>
            </a:extLst>
          </p:cNvPr>
          <p:cNvCxnSpPr/>
          <p:nvPr/>
        </p:nvCxnSpPr>
        <p:spPr>
          <a:xfrm>
            <a:off x="1524197" y="2978694"/>
            <a:ext cx="0" cy="6335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文本框 15">
            <a:extLst>
              <a:ext uri="{FF2B5EF4-FFF2-40B4-BE49-F238E27FC236}">
                <a16:creationId xmlns:a16="http://schemas.microsoft.com/office/drawing/2014/main" id="{26C0FA7B-D232-0859-2E08-5F0F98B5FE91}"/>
              </a:ext>
            </a:extLst>
          </p:cNvPr>
          <p:cNvSpPr txBox="1"/>
          <p:nvPr/>
        </p:nvSpPr>
        <p:spPr>
          <a:xfrm>
            <a:off x="78680" y="3645786"/>
            <a:ext cx="2902458" cy="723275"/>
          </a:xfrm>
          <a:prstGeom prst="rect">
            <a:avLst/>
          </a:prstGeom>
          <a:noFill/>
        </p:spPr>
        <p:txBody>
          <a:bodyPr wrap="square" rtlCol="0">
            <a:spAutoFit/>
          </a:bodyPr>
          <a:lstStyle/>
          <a:p>
            <a:pPr algn="ctr">
              <a:spcAft>
                <a:spcPts val="600"/>
              </a:spcAft>
            </a:pPr>
            <a:r>
              <a:rPr lang="en-US" altLang="zh-CN" dirty="0"/>
              <a:t>DORIS VTEC </a:t>
            </a:r>
          </a:p>
          <a:p>
            <a:pPr algn="ctr">
              <a:spcAft>
                <a:spcPts val="600"/>
              </a:spcAft>
            </a:pPr>
            <a:r>
              <a:rPr lang="en-US" altLang="zh-CN" dirty="0"/>
              <a:t>near altimetry IPP</a:t>
            </a:r>
            <a:endParaRPr lang="zh-CN" altLang="en-US" dirty="0"/>
          </a:p>
        </p:txBody>
      </p:sp>
      <p:cxnSp>
        <p:nvCxnSpPr>
          <p:cNvPr id="17" name="直接箭头连接符 16">
            <a:extLst>
              <a:ext uri="{FF2B5EF4-FFF2-40B4-BE49-F238E27FC236}">
                <a16:creationId xmlns:a16="http://schemas.microsoft.com/office/drawing/2014/main" id="{72954917-C24F-68E1-7CB0-B6E838ECBA62}"/>
              </a:ext>
            </a:extLst>
          </p:cNvPr>
          <p:cNvCxnSpPr/>
          <p:nvPr/>
        </p:nvCxnSpPr>
        <p:spPr>
          <a:xfrm>
            <a:off x="1514030" y="4369061"/>
            <a:ext cx="0" cy="6335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文本框 17">
            <a:extLst>
              <a:ext uri="{FF2B5EF4-FFF2-40B4-BE49-F238E27FC236}">
                <a16:creationId xmlns:a16="http://schemas.microsoft.com/office/drawing/2014/main" id="{8B7583FA-6D79-4891-2B5D-E851FC6B5095}"/>
              </a:ext>
            </a:extLst>
          </p:cNvPr>
          <p:cNvSpPr txBox="1"/>
          <p:nvPr/>
        </p:nvSpPr>
        <p:spPr>
          <a:xfrm>
            <a:off x="46923" y="5033269"/>
            <a:ext cx="2934215" cy="369332"/>
          </a:xfrm>
          <a:prstGeom prst="rect">
            <a:avLst/>
          </a:prstGeom>
          <a:noFill/>
        </p:spPr>
        <p:txBody>
          <a:bodyPr wrap="square" rtlCol="0">
            <a:spAutoFit/>
          </a:bodyPr>
          <a:lstStyle/>
          <a:p>
            <a:pPr algn="ctr">
              <a:spcAft>
                <a:spcPts val="600"/>
              </a:spcAft>
            </a:pPr>
            <a:r>
              <a:rPr lang="en-US" altLang="zh-CN" dirty="0"/>
              <a:t>DORIS VTEC at altimetry IPP</a:t>
            </a:r>
            <a:endParaRPr lang="zh-CN" altLang="en-US" dirty="0"/>
          </a:p>
        </p:txBody>
      </p:sp>
      <p:sp>
        <p:nvSpPr>
          <p:cNvPr id="19" name="文本框 18">
            <a:extLst>
              <a:ext uri="{FF2B5EF4-FFF2-40B4-BE49-F238E27FC236}">
                <a16:creationId xmlns:a16="http://schemas.microsoft.com/office/drawing/2014/main" id="{86A5565B-4307-C374-A846-54680C4AC636}"/>
              </a:ext>
            </a:extLst>
          </p:cNvPr>
          <p:cNvSpPr txBox="1"/>
          <p:nvPr/>
        </p:nvSpPr>
        <p:spPr>
          <a:xfrm>
            <a:off x="511962" y="3093979"/>
            <a:ext cx="1193417" cy="369332"/>
          </a:xfrm>
          <a:prstGeom prst="rect">
            <a:avLst/>
          </a:prstGeom>
          <a:noFill/>
        </p:spPr>
        <p:txBody>
          <a:bodyPr wrap="square" rtlCol="0">
            <a:spAutoFit/>
          </a:bodyPr>
          <a:lstStyle/>
          <a:p>
            <a:pPr algn="l">
              <a:spcAft>
                <a:spcPts val="600"/>
              </a:spcAft>
            </a:pPr>
            <a:r>
              <a:rPr lang="en-US" altLang="zh-CN" dirty="0"/>
              <a:t>selection</a:t>
            </a:r>
            <a:endParaRPr lang="zh-CN" altLang="en-US" dirty="0"/>
          </a:p>
        </p:txBody>
      </p:sp>
      <p:sp>
        <p:nvSpPr>
          <p:cNvPr id="20" name="文本框 19">
            <a:extLst>
              <a:ext uri="{FF2B5EF4-FFF2-40B4-BE49-F238E27FC236}">
                <a16:creationId xmlns:a16="http://schemas.microsoft.com/office/drawing/2014/main" id="{C71480A3-9AD5-8FEB-8ABA-5BC869BDF3A8}"/>
              </a:ext>
            </a:extLst>
          </p:cNvPr>
          <p:cNvSpPr txBox="1"/>
          <p:nvPr/>
        </p:nvSpPr>
        <p:spPr>
          <a:xfrm>
            <a:off x="139862" y="4422379"/>
            <a:ext cx="1587109" cy="369332"/>
          </a:xfrm>
          <a:prstGeom prst="rect">
            <a:avLst/>
          </a:prstGeom>
          <a:noFill/>
        </p:spPr>
        <p:txBody>
          <a:bodyPr wrap="square" rtlCol="0">
            <a:spAutoFit/>
          </a:bodyPr>
          <a:lstStyle/>
          <a:p>
            <a:pPr algn="l">
              <a:spcAft>
                <a:spcPts val="600"/>
              </a:spcAft>
            </a:pPr>
            <a:r>
              <a:rPr lang="en-US" altLang="zh-CN" dirty="0"/>
              <a:t>Interpolation</a:t>
            </a:r>
            <a:endParaRPr lang="zh-CN" altLang="en-US" dirty="0"/>
          </a:p>
        </p:txBody>
      </p:sp>
      <p:sp>
        <p:nvSpPr>
          <p:cNvPr id="21" name="矩形 20">
            <a:extLst>
              <a:ext uri="{FF2B5EF4-FFF2-40B4-BE49-F238E27FC236}">
                <a16:creationId xmlns:a16="http://schemas.microsoft.com/office/drawing/2014/main" id="{1C521D91-1BD3-6F84-B891-D5C47E52A510}"/>
              </a:ext>
            </a:extLst>
          </p:cNvPr>
          <p:cNvSpPr/>
          <p:nvPr/>
        </p:nvSpPr>
        <p:spPr>
          <a:xfrm>
            <a:off x="3141348" y="1626649"/>
            <a:ext cx="2860515" cy="4151063"/>
          </a:xfrm>
          <a:prstGeom prst="rect">
            <a:avLst/>
          </a:prstGeom>
        </p:spPr>
        <p:style>
          <a:lnRef idx="3">
            <a:schemeClr val="lt1"/>
          </a:lnRef>
          <a:fillRef idx="1001">
            <a:schemeClr val="lt1"/>
          </a:fillRef>
          <a:effectRef idx="1">
            <a:schemeClr val="accent3"/>
          </a:effectRef>
          <a:fontRef idx="minor">
            <a:schemeClr val="lt1"/>
          </a:fontRef>
        </p:style>
        <p:txBody>
          <a:bodyPr rtlCol="0" anchor="ctr"/>
          <a:lstStyle/>
          <a:p>
            <a:pPr algn="ctr">
              <a:spcAft>
                <a:spcPts val="600"/>
              </a:spcAft>
            </a:pPr>
            <a:r>
              <a:rPr lang="en-US" altLang="zh-CN"/>
              <a:t>DORIS VTEC </a:t>
            </a:r>
          </a:p>
          <a:p>
            <a:pPr algn="ctr">
              <a:spcAft>
                <a:spcPts val="600"/>
              </a:spcAft>
            </a:pPr>
            <a:r>
              <a:rPr lang="en-US" altLang="zh-CN"/>
              <a:t>near altimetry IPP</a:t>
            </a:r>
            <a:endParaRPr lang="zh-CN" altLang="en-US" dirty="0"/>
          </a:p>
        </p:txBody>
      </p:sp>
      <p:sp>
        <p:nvSpPr>
          <p:cNvPr id="22" name="文本框 21">
            <a:extLst>
              <a:ext uri="{FF2B5EF4-FFF2-40B4-BE49-F238E27FC236}">
                <a16:creationId xmlns:a16="http://schemas.microsoft.com/office/drawing/2014/main" id="{26BF1A58-C860-CD46-4D76-36ACB527F382}"/>
              </a:ext>
            </a:extLst>
          </p:cNvPr>
          <p:cNvSpPr txBox="1"/>
          <p:nvPr/>
        </p:nvSpPr>
        <p:spPr>
          <a:xfrm>
            <a:off x="3745098" y="1717016"/>
            <a:ext cx="1747051" cy="707886"/>
          </a:xfrm>
          <a:prstGeom prst="rect">
            <a:avLst/>
          </a:prstGeom>
          <a:noFill/>
        </p:spPr>
        <p:txBody>
          <a:bodyPr wrap="square" rtlCol="0">
            <a:spAutoFit/>
          </a:bodyPr>
          <a:lstStyle/>
          <a:p>
            <a:pPr algn="ctr">
              <a:spcAft>
                <a:spcPts val="600"/>
              </a:spcAft>
            </a:pPr>
            <a:r>
              <a:rPr lang="en-US" altLang="zh-CN" sz="2000" b="1" dirty="0"/>
              <a:t>GIM-based altimetry VTEC</a:t>
            </a:r>
            <a:endParaRPr lang="zh-CN" altLang="en-US" sz="2000" b="1" dirty="0"/>
          </a:p>
        </p:txBody>
      </p:sp>
      <p:sp>
        <p:nvSpPr>
          <p:cNvPr id="23" name="文本框 22">
            <a:extLst>
              <a:ext uri="{FF2B5EF4-FFF2-40B4-BE49-F238E27FC236}">
                <a16:creationId xmlns:a16="http://schemas.microsoft.com/office/drawing/2014/main" id="{903907C0-7955-5DD2-373A-6B08D953C856}"/>
              </a:ext>
            </a:extLst>
          </p:cNvPr>
          <p:cNvSpPr txBox="1"/>
          <p:nvPr/>
        </p:nvSpPr>
        <p:spPr>
          <a:xfrm>
            <a:off x="3216522" y="3190920"/>
            <a:ext cx="2871940" cy="369332"/>
          </a:xfrm>
          <a:prstGeom prst="rect">
            <a:avLst/>
          </a:prstGeom>
          <a:noFill/>
        </p:spPr>
        <p:txBody>
          <a:bodyPr wrap="square" rtlCol="0">
            <a:spAutoFit/>
          </a:bodyPr>
          <a:lstStyle/>
          <a:p>
            <a:pPr algn="ctr">
              <a:spcAft>
                <a:spcPts val="600"/>
              </a:spcAft>
            </a:pPr>
            <a:r>
              <a:rPr lang="en-US" altLang="zh-CN" dirty="0"/>
              <a:t>GIM VTEC at grid point</a:t>
            </a:r>
            <a:endParaRPr lang="zh-CN" altLang="en-US" dirty="0"/>
          </a:p>
        </p:txBody>
      </p:sp>
      <p:cxnSp>
        <p:nvCxnSpPr>
          <p:cNvPr id="24" name="直接箭头连接符 23">
            <a:extLst>
              <a:ext uri="{FF2B5EF4-FFF2-40B4-BE49-F238E27FC236}">
                <a16:creationId xmlns:a16="http://schemas.microsoft.com/office/drawing/2014/main" id="{5BAA70A8-323C-04C7-0D7F-82A3E5C1D292}"/>
              </a:ext>
            </a:extLst>
          </p:cNvPr>
          <p:cNvCxnSpPr/>
          <p:nvPr/>
        </p:nvCxnSpPr>
        <p:spPr>
          <a:xfrm>
            <a:off x="4652492" y="3567930"/>
            <a:ext cx="0" cy="6335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文本框 24">
            <a:extLst>
              <a:ext uri="{FF2B5EF4-FFF2-40B4-BE49-F238E27FC236}">
                <a16:creationId xmlns:a16="http://schemas.microsoft.com/office/drawing/2014/main" id="{106938A9-CD42-0EFF-0D85-CD15CEE284C8}"/>
              </a:ext>
            </a:extLst>
          </p:cNvPr>
          <p:cNvSpPr txBox="1"/>
          <p:nvPr/>
        </p:nvSpPr>
        <p:spPr>
          <a:xfrm>
            <a:off x="3206975" y="4235022"/>
            <a:ext cx="2902458" cy="369332"/>
          </a:xfrm>
          <a:prstGeom prst="rect">
            <a:avLst/>
          </a:prstGeom>
          <a:noFill/>
        </p:spPr>
        <p:txBody>
          <a:bodyPr wrap="square" rtlCol="0">
            <a:spAutoFit/>
          </a:bodyPr>
          <a:lstStyle/>
          <a:p>
            <a:pPr algn="ctr">
              <a:spcAft>
                <a:spcPts val="600"/>
              </a:spcAft>
            </a:pPr>
            <a:r>
              <a:rPr lang="en-US" altLang="zh-CN" dirty="0"/>
              <a:t>GIM VTEC at altimetry IPP</a:t>
            </a:r>
            <a:endParaRPr lang="zh-CN" altLang="en-US" dirty="0"/>
          </a:p>
        </p:txBody>
      </p:sp>
      <p:sp>
        <p:nvSpPr>
          <p:cNvPr id="28" name="文本框 27">
            <a:extLst>
              <a:ext uri="{FF2B5EF4-FFF2-40B4-BE49-F238E27FC236}">
                <a16:creationId xmlns:a16="http://schemas.microsoft.com/office/drawing/2014/main" id="{76FECE39-0FB6-8960-7419-2ED4B93A70F9}"/>
              </a:ext>
            </a:extLst>
          </p:cNvPr>
          <p:cNvSpPr txBox="1"/>
          <p:nvPr/>
        </p:nvSpPr>
        <p:spPr>
          <a:xfrm>
            <a:off x="3253091" y="3707936"/>
            <a:ext cx="1681252" cy="369332"/>
          </a:xfrm>
          <a:prstGeom prst="rect">
            <a:avLst/>
          </a:prstGeom>
          <a:noFill/>
        </p:spPr>
        <p:txBody>
          <a:bodyPr wrap="square" rtlCol="0">
            <a:spAutoFit/>
          </a:bodyPr>
          <a:lstStyle/>
          <a:p>
            <a:pPr algn="l">
              <a:spcAft>
                <a:spcPts val="600"/>
              </a:spcAft>
            </a:pPr>
            <a:r>
              <a:rPr lang="en-US" altLang="zh-CN" dirty="0"/>
              <a:t>interpolation</a:t>
            </a:r>
            <a:endParaRPr lang="zh-CN" altLang="en-US" dirty="0"/>
          </a:p>
        </p:txBody>
      </p:sp>
      <p:sp>
        <p:nvSpPr>
          <p:cNvPr id="30" name="矩形 29">
            <a:extLst>
              <a:ext uri="{FF2B5EF4-FFF2-40B4-BE49-F238E27FC236}">
                <a16:creationId xmlns:a16="http://schemas.microsoft.com/office/drawing/2014/main" id="{ABE6AB4C-C4E3-AF8C-B737-E17C6E3704C3}"/>
              </a:ext>
            </a:extLst>
          </p:cNvPr>
          <p:cNvSpPr/>
          <p:nvPr/>
        </p:nvSpPr>
        <p:spPr>
          <a:xfrm>
            <a:off x="6183039" y="1600200"/>
            <a:ext cx="2860515" cy="4151063"/>
          </a:xfrm>
          <a:prstGeom prst="rect">
            <a:avLst/>
          </a:prstGeom>
        </p:spPr>
        <p:style>
          <a:lnRef idx="3">
            <a:schemeClr val="lt1"/>
          </a:lnRef>
          <a:fillRef idx="1001">
            <a:schemeClr val="lt1"/>
          </a:fillRef>
          <a:effectRef idx="1">
            <a:schemeClr val="accent3"/>
          </a:effectRef>
          <a:fontRef idx="minor">
            <a:schemeClr val="lt1"/>
          </a:fontRef>
        </p:style>
        <p:txBody>
          <a:bodyPr rtlCol="0" anchor="ctr"/>
          <a:lstStyle/>
          <a:p>
            <a:pPr algn="ctr">
              <a:spcAft>
                <a:spcPts val="600"/>
              </a:spcAft>
            </a:pPr>
            <a:r>
              <a:rPr lang="en-US" altLang="zh-CN"/>
              <a:t>DORIS VTEC </a:t>
            </a:r>
          </a:p>
          <a:p>
            <a:pPr algn="ctr">
              <a:spcAft>
                <a:spcPts val="600"/>
              </a:spcAft>
            </a:pPr>
            <a:r>
              <a:rPr lang="en-US" altLang="zh-CN"/>
              <a:t>near altimetry IPP</a:t>
            </a:r>
            <a:endParaRPr lang="zh-CN" altLang="en-US" dirty="0"/>
          </a:p>
        </p:txBody>
      </p:sp>
      <p:sp>
        <p:nvSpPr>
          <p:cNvPr id="31" name="文本框 30">
            <a:extLst>
              <a:ext uri="{FF2B5EF4-FFF2-40B4-BE49-F238E27FC236}">
                <a16:creationId xmlns:a16="http://schemas.microsoft.com/office/drawing/2014/main" id="{8A09AF02-AC8E-E00A-9BA5-F888697427D4}"/>
              </a:ext>
            </a:extLst>
          </p:cNvPr>
          <p:cNvSpPr txBox="1"/>
          <p:nvPr/>
        </p:nvSpPr>
        <p:spPr>
          <a:xfrm>
            <a:off x="6491415" y="1742959"/>
            <a:ext cx="2232333" cy="707886"/>
          </a:xfrm>
          <a:prstGeom prst="rect">
            <a:avLst/>
          </a:prstGeom>
          <a:noFill/>
        </p:spPr>
        <p:txBody>
          <a:bodyPr wrap="square" rtlCol="0">
            <a:spAutoFit/>
          </a:bodyPr>
          <a:lstStyle/>
          <a:p>
            <a:pPr algn="ctr">
              <a:spcAft>
                <a:spcPts val="600"/>
              </a:spcAft>
            </a:pPr>
            <a:r>
              <a:rPr lang="en-US" altLang="zh-CN" sz="2000" b="1" dirty="0"/>
              <a:t>GIM-interpolated altimetry VTEC</a:t>
            </a:r>
            <a:endParaRPr lang="zh-CN" altLang="en-US" sz="2000" b="1" dirty="0"/>
          </a:p>
        </p:txBody>
      </p:sp>
      <p:sp>
        <p:nvSpPr>
          <p:cNvPr id="32" name="文本框 31">
            <a:extLst>
              <a:ext uri="{FF2B5EF4-FFF2-40B4-BE49-F238E27FC236}">
                <a16:creationId xmlns:a16="http://schemas.microsoft.com/office/drawing/2014/main" id="{6E914414-ECE8-65C9-2E26-1CAEC72B8554}"/>
              </a:ext>
            </a:extLst>
          </p:cNvPr>
          <p:cNvSpPr txBox="1"/>
          <p:nvPr/>
        </p:nvSpPr>
        <p:spPr>
          <a:xfrm>
            <a:off x="6197370" y="2596601"/>
            <a:ext cx="2871940" cy="369332"/>
          </a:xfrm>
          <a:prstGeom prst="rect">
            <a:avLst/>
          </a:prstGeom>
          <a:noFill/>
        </p:spPr>
        <p:txBody>
          <a:bodyPr wrap="square" rtlCol="0">
            <a:spAutoFit/>
          </a:bodyPr>
          <a:lstStyle/>
          <a:p>
            <a:pPr algn="ctr">
              <a:spcAft>
                <a:spcPts val="600"/>
              </a:spcAft>
            </a:pPr>
            <a:r>
              <a:rPr lang="en-US" altLang="zh-CN" dirty="0"/>
              <a:t>GIM VTEC at grid point</a:t>
            </a:r>
            <a:endParaRPr lang="zh-CN" altLang="en-US" dirty="0"/>
          </a:p>
        </p:txBody>
      </p:sp>
      <p:cxnSp>
        <p:nvCxnSpPr>
          <p:cNvPr id="33" name="直接箭头连接符 32">
            <a:extLst>
              <a:ext uri="{FF2B5EF4-FFF2-40B4-BE49-F238E27FC236}">
                <a16:creationId xmlns:a16="http://schemas.microsoft.com/office/drawing/2014/main" id="{6D11442C-9927-0224-5F12-0CCB9F4885D7}"/>
              </a:ext>
            </a:extLst>
          </p:cNvPr>
          <p:cNvCxnSpPr/>
          <p:nvPr/>
        </p:nvCxnSpPr>
        <p:spPr>
          <a:xfrm>
            <a:off x="7633340" y="2973611"/>
            <a:ext cx="0" cy="6335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文本框 33">
            <a:extLst>
              <a:ext uri="{FF2B5EF4-FFF2-40B4-BE49-F238E27FC236}">
                <a16:creationId xmlns:a16="http://schemas.microsoft.com/office/drawing/2014/main" id="{5080D256-E382-BF0C-9D2C-F858F9546949}"/>
              </a:ext>
            </a:extLst>
          </p:cNvPr>
          <p:cNvSpPr txBox="1"/>
          <p:nvPr/>
        </p:nvSpPr>
        <p:spPr>
          <a:xfrm>
            <a:off x="6187823" y="3640703"/>
            <a:ext cx="2902458" cy="723275"/>
          </a:xfrm>
          <a:prstGeom prst="rect">
            <a:avLst/>
          </a:prstGeom>
          <a:noFill/>
        </p:spPr>
        <p:txBody>
          <a:bodyPr wrap="square" rtlCol="0">
            <a:spAutoFit/>
          </a:bodyPr>
          <a:lstStyle/>
          <a:p>
            <a:pPr algn="ctr">
              <a:spcAft>
                <a:spcPts val="600"/>
              </a:spcAft>
            </a:pPr>
            <a:r>
              <a:rPr lang="en-US" altLang="zh-CN" dirty="0"/>
              <a:t>GIM VTEC </a:t>
            </a:r>
          </a:p>
          <a:p>
            <a:pPr algn="ctr">
              <a:spcAft>
                <a:spcPts val="600"/>
              </a:spcAft>
            </a:pPr>
            <a:r>
              <a:rPr lang="en-US" altLang="zh-CN" dirty="0"/>
              <a:t>near altimetry IPP</a:t>
            </a:r>
            <a:endParaRPr lang="zh-CN" altLang="en-US" dirty="0"/>
          </a:p>
        </p:txBody>
      </p:sp>
      <p:cxnSp>
        <p:nvCxnSpPr>
          <p:cNvPr id="35" name="直接箭头连接符 34">
            <a:extLst>
              <a:ext uri="{FF2B5EF4-FFF2-40B4-BE49-F238E27FC236}">
                <a16:creationId xmlns:a16="http://schemas.microsoft.com/office/drawing/2014/main" id="{3615BC9F-A6FF-FF1C-137F-FB236D67E5B1}"/>
              </a:ext>
            </a:extLst>
          </p:cNvPr>
          <p:cNvCxnSpPr/>
          <p:nvPr/>
        </p:nvCxnSpPr>
        <p:spPr>
          <a:xfrm>
            <a:off x="7623173" y="4363978"/>
            <a:ext cx="0" cy="6335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6" name="文本框 35">
            <a:extLst>
              <a:ext uri="{FF2B5EF4-FFF2-40B4-BE49-F238E27FC236}">
                <a16:creationId xmlns:a16="http://schemas.microsoft.com/office/drawing/2014/main" id="{E5836651-9C72-09AF-BDD4-5F64A56F042D}"/>
              </a:ext>
            </a:extLst>
          </p:cNvPr>
          <p:cNvSpPr txBox="1"/>
          <p:nvPr/>
        </p:nvSpPr>
        <p:spPr>
          <a:xfrm>
            <a:off x="6156066" y="5028186"/>
            <a:ext cx="2934215" cy="369332"/>
          </a:xfrm>
          <a:prstGeom prst="rect">
            <a:avLst/>
          </a:prstGeom>
          <a:noFill/>
        </p:spPr>
        <p:txBody>
          <a:bodyPr wrap="square" rtlCol="0">
            <a:spAutoFit/>
          </a:bodyPr>
          <a:lstStyle/>
          <a:p>
            <a:pPr algn="ctr">
              <a:spcAft>
                <a:spcPts val="600"/>
              </a:spcAft>
            </a:pPr>
            <a:r>
              <a:rPr lang="en-US" altLang="zh-CN" dirty="0"/>
              <a:t>GIM VTEC at altimetry IPP</a:t>
            </a:r>
            <a:endParaRPr lang="zh-CN" altLang="en-US" dirty="0"/>
          </a:p>
        </p:txBody>
      </p:sp>
      <p:sp>
        <p:nvSpPr>
          <p:cNvPr id="38" name="文本框 37">
            <a:extLst>
              <a:ext uri="{FF2B5EF4-FFF2-40B4-BE49-F238E27FC236}">
                <a16:creationId xmlns:a16="http://schemas.microsoft.com/office/drawing/2014/main" id="{793F6313-A13F-FC81-0478-32366E4C5D27}"/>
              </a:ext>
            </a:extLst>
          </p:cNvPr>
          <p:cNvSpPr txBox="1"/>
          <p:nvPr/>
        </p:nvSpPr>
        <p:spPr>
          <a:xfrm>
            <a:off x="6258223" y="4416294"/>
            <a:ext cx="1587109" cy="369332"/>
          </a:xfrm>
          <a:prstGeom prst="rect">
            <a:avLst/>
          </a:prstGeom>
          <a:noFill/>
        </p:spPr>
        <p:txBody>
          <a:bodyPr wrap="square" rtlCol="0">
            <a:spAutoFit/>
          </a:bodyPr>
          <a:lstStyle/>
          <a:p>
            <a:pPr algn="l">
              <a:spcAft>
                <a:spcPts val="600"/>
              </a:spcAft>
            </a:pPr>
            <a:r>
              <a:rPr lang="en-US" altLang="zh-CN" dirty="0"/>
              <a:t>interpolation</a:t>
            </a:r>
            <a:endParaRPr lang="zh-CN" altLang="en-US" dirty="0"/>
          </a:p>
        </p:txBody>
      </p:sp>
      <p:sp>
        <p:nvSpPr>
          <p:cNvPr id="39" name="文本框 38">
            <a:extLst>
              <a:ext uri="{FF2B5EF4-FFF2-40B4-BE49-F238E27FC236}">
                <a16:creationId xmlns:a16="http://schemas.microsoft.com/office/drawing/2014/main" id="{D773E5B6-9CBE-57F0-A86B-90528A042194}"/>
              </a:ext>
            </a:extLst>
          </p:cNvPr>
          <p:cNvSpPr txBox="1"/>
          <p:nvPr/>
        </p:nvSpPr>
        <p:spPr>
          <a:xfrm>
            <a:off x="6257358" y="3086992"/>
            <a:ext cx="1587109" cy="369332"/>
          </a:xfrm>
          <a:prstGeom prst="rect">
            <a:avLst/>
          </a:prstGeom>
          <a:noFill/>
        </p:spPr>
        <p:txBody>
          <a:bodyPr wrap="square" rtlCol="0">
            <a:spAutoFit/>
          </a:bodyPr>
          <a:lstStyle/>
          <a:p>
            <a:pPr algn="l">
              <a:spcAft>
                <a:spcPts val="600"/>
              </a:spcAft>
            </a:pPr>
            <a:r>
              <a:rPr lang="en-US" altLang="zh-CN" dirty="0"/>
              <a:t>interpolation</a:t>
            </a:r>
            <a:endParaRPr lang="zh-CN" altLang="en-US" dirty="0"/>
          </a:p>
        </p:txBody>
      </p:sp>
    </p:spTree>
    <p:extLst>
      <p:ext uri="{BB962C8B-B14F-4D97-AF65-F5344CB8AC3E}">
        <p14:creationId xmlns:p14="http://schemas.microsoft.com/office/powerpoint/2010/main" val="2668586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E0C90-D0A1-CB23-DA41-32DE7E9DCCFC}"/>
            </a:ext>
          </a:extLst>
        </p:cNvPr>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71FFD1E2-2E34-BA1D-C65F-B65F5F64E6ED}"/>
              </a:ext>
            </a:extLst>
          </p:cNvPr>
          <p:cNvGraphicFramePr>
            <a:graphicFrameLocks noGrp="1"/>
          </p:cNvGraphicFramePr>
          <p:nvPr>
            <p:extLst>
              <p:ext uri="{D42A27DB-BD31-4B8C-83A1-F6EECF244321}">
                <p14:modId xmlns:p14="http://schemas.microsoft.com/office/powerpoint/2010/main" val="4014631522"/>
              </p:ext>
            </p:extLst>
          </p:nvPr>
        </p:nvGraphicFramePr>
        <p:xfrm>
          <a:off x="1409699" y="5384302"/>
          <a:ext cx="6324600" cy="736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897233581"/>
                    </a:ext>
                  </a:extLst>
                </a:gridCol>
                <a:gridCol w="1600201">
                  <a:extLst>
                    <a:ext uri="{9D8B030D-6E8A-4147-A177-3AD203B41FA5}">
                      <a16:colId xmlns:a16="http://schemas.microsoft.com/office/drawing/2014/main" val="461420836"/>
                    </a:ext>
                  </a:extLst>
                </a:gridCol>
                <a:gridCol w="1676400">
                  <a:extLst>
                    <a:ext uri="{9D8B030D-6E8A-4147-A177-3AD203B41FA5}">
                      <a16:colId xmlns:a16="http://schemas.microsoft.com/office/drawing/2014/main" val="778650640"/>
                    </a:ext>
                  </a:extLst>
                </a:gridCol>
                <a:gridCol w="1523999">
                  <a:extLst>
                    <a:ext uri="{9D8B030D-6E8A-4147-A177-3AD203B41FA5}">
                      <a16:colId xmlns:a16="http://schemas.microsoft.com/office/drawing/2014/main" val="273967299"/>
                    </a:ext>
                  </a:extLst>
                </a:gridCol>
              </a:tblGrid>
              <a:tr h="0">
                <a:tc>
                  <a:txBody>
                    <a:bodyPr/>
                    <a:lstStyle/>
                    <a:p>
                      <a:pPr algn="ctr"/>
                      <a:endParaRPr lang="zh-CN" altLang="en-US" dirty="0"/>
                    </a:p>
                  </a:txBody>
                  <a:tcPr/>
                </a:tc>
                <a:tc>
                  <a:txBody>
                    <a:bodyPr/>
                    <a:lstStyle/>
                    <a:p>
                      <a:pPr algn="ctr"/>
                      <a:r>
                        <a:rPr lang="en-US" altLang="zh-CN" dirty="0"/>
                        <a:t>DORIS</a:t>
                      </a:r>
                      <a:endParaRPr lang="zh-CN" altLang="en-US" dirty="0"/>
                    </a:p>
                  </a:txBody>
                  <a:tcPr/>
                </a:tc>
                <a:tc>
                  <a:txBody>
                    <a:bodyPr/>
                    <a:lstStyle/>
                    <a:p>
                      <a:pPr algn="ctr"/>
                      <a:r>
                        <a:rPr lang="en-US" altLang="zh-CN" dirty="0"/>
                        <a:t>GIM</a:t>
                      </a:r>
                      <a:endParaRPr lang="zh-CN" altLang="en-US" dirty="0"/>
                    </a:p>
                  </a:txBody>
                  <a:tcPr/>
                </a:tc>
                <a:tc>
                  <a:txBody>
                    <a:bodyPr/>
                    <a:lstStyle/>
                    <a:p>
                      <a:pPr algn="ctr"/>
                      <a:r>
                        <a:rPr lang="en-US" altLang="zh-CN" dirty="0"/>
                        <a:t>GIM-int</a:t>
                      </a:r>
                      <a:endParaRPr lang="zh-CN" altLang="en-US" dirty="0"/>
                    </a:p>
                  </a:txBody>
                  <a:tcPr/>
                </a:tc>
                <a:extLst>
                  <a:ext uri="{0D108BD9-81ED-4DB2-BD59-A6C34878D82A}">
                    <a16:rowId xmlns:a16="http://schemas.microsoft.com/office/drawing/2014/main" val="193496736"/>
                  </a:ext>
                </a:extLst>
              </a:tr>
              <a:tr h="370840">
                <a:tc>
                  <a:txBody>
                    <a:bodyPr/>
                    <a:lstStyle/>
                    <a:p>
                      <a:pPr algn="ctr"/>
                      <a:r>
                        <a:rPr lang="en-US" altLang="zh-CN" dirty="0"/>
                        <a:t>RMS [TECU]</a:t>
                      </a:r>
                      <a:endParaRPr lang="zh-CN" altLang="en-US" dirty="0"/>
                    </a:p>
                  </a:txBody>
                  <a:tcPr/>
                </a:tc>
                <a:tc>
                  <a:txBody>
                    <a:bodyPr/>
                    <a:lstStyle/>
                    <a:p>
                      <a:pPr algn="ctr"/>
                      <a:r>
                        <a:rPr lang="en-US" altLang="zh-CN" dirty="0"/>
                        <a:t>3.31</a:t>
                      </a:r>
                      <a:endParaRPr lang="zh-CN" altLang="en-US" dirty="0"/>
                    </a:p>
                  </a:txBody>
                  <a:tcPr/>
                </a:tc>
                <a:tc>
                  <a:txBody>
                    <a:bodyPr/>
                    <a:lstStyle/>
                    <a:p>
                      <a:pPr algn="ctr"/>
                      <a:r>
                        <a:rPr lang="en-US" altLang="zh-CN" dirty="0"/>
                        <a:t>3.42</a:t>
                      </a:r>
                      <a:endParaRPr lang="zh-CN" altLang="en-US" dirty="0"/>
                    </a:p>
                  </a:txBody>
                  <a:tcPr/>
                </a:tc>
                <a:tc>
                  <a:txBody>
                    <a:bodyPr/>
                    <a:lstStyle/>
                    <a:p>
                      <a:pPr algn="ctr"/>
                      <a:r>
                        <a:rPr lang="en-US" altLang="zh-CN" dirty="0"/>
                        <a:t>3.45</a:t>
                      </a:r>
                      <a:endParaRPr lang="zh-CN" altLang="en-US" dirty="0"/>
                    </a:p>
                  </a:txBody>
                  <a:tcPr/>
                </a:tc>
                <a:extLst>
                  <a:ext uri="{0D108BD9-81ED-4DB2-BD59-A6C34878D82A}">
                    <a16:rowId xmlns:a16="http://schemas.microsoft.com/office/drawing/2014/main" val="1923565516"/>
                  </a:ext>
                </a:extLst>
              </a:tr>
            </a:tbl>
          </a:graphicData>
        </a:graphic>
      </p:graphicFrame>
      <p:pic>
        <p:nvPicPr>
          <p:cNvPr id="8" name="图片 7">
            <a:extLst>
              <a:ext uri="{FF2B5EF4-FFF2-40B4-BE49-F238E27FC236}">
                <a16:creationId xmlns:a16="http://schemas.microsoft.com/office/drawing/2014/main" id="{08B33439-D732-D72C-C3DE-91DBAC26E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04267"/>
            <a:ext cx="9144000" cy="4580035"/>
          </a:xfrm>
          <a:prstGeom prst="rect">
            <a:avLst/>
          </a:prstGeom>
        </p:spPr>
      </p:pic>
      <p:sp>
        <p:nvSpPr>
          <p:cNvPr id="2" name="文本框 1">
            <a:extLst>
              <a:ext uri="{FF2B5EF4-FFF2-40B4-BE49-F238E27FC236}">
                <a16:creationId xmlns:a16="http://schemas.microsoft.com/office/drawing/2014/main" id="{03DCD2A8-6D53-2721-1BB8-05AB2C63460E}"/>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37E457E6-927F-5CCF-536E-83A8ED688C6B}"/>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4" name="文本框 3">
            <a:extLst>
              <a:ext uri="{FF2B5EF4-FFF2-40B4-BE49-F238E27FC236}">
                <a16:creationId xmlns:a16="http://schemas.microsoft.com/office/drawing/2014/main" id="{9C7A8DB3-B6FD-9613-9D22-9F685FB7EAA7}"/>
              </a:ext>
            </a:extLst>
          </p:cNvPr>
          <p:cNvSpPr txBox="1"/>
          <p:nvPr/>
        </p:nvSpPr>
        <p:spPr>
          <a:xfrm>
            <a:off x="572400" y="890424"/>
            <a:ext cx="7620000" cy="40011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Comparison with GIM - Quiet</a:t>
            </a:r>
          </a:p>
        </p:txBody>
      </p:sp>
    </p:spTree>
    <p:extLst>
      <p:ext uri="{BB962C8B-B14F-4D97-AF65-F5344CB8AC3E}">
        <p14:creationId xmlns:p14="http://schemas.microsoft.com/office/powerpoint/2010/main" val="1028288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87E88-A2D6-EBED-07B8-792443809EE2}"/>
            </a:ext>
          </a:extLst>
        </p:cNvPr>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CD8249FE-6AB4-543F-CF56-0134C845AFAD}"/>
              </a:ext>
            </a:extLst>
          </p:cNvPr>
          <p:cNvGraphicFramePr>
            <a:graphicFrameLocks noGrp="1"/>
          </p:cNvGraphicFramePr>
          <p:nvPr>
            <p:extLst>
              <p:ext uri="{D42A27DB-BD31-4B8C-83A1-F6EECF244321}">
                <p14:modId xmlns:p14="http://schemas.microsoft.com/office/powerpoint/2010/main" val="2440848303"/>
              </p:ext>
            </p:extLst>
          </p:nvPr>
        </p:nvGraphicFramePr>
        <p:xfrm>
          <a:off x="1411200" y="5385600"/>
          <a:ext cx="6324600" cy="736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897233581"/>
                    </a:ext>
                  </a:extLst>
                </a:gridCol>
                <a:gridCol w="1600201">
                  <a:extLst>
                    <a:ext uri="{9D8B030D-6E8A-4147-A177-3AD203B41FA5}">
                      <a16:colId xmlns:a16="http://schemas.microsoft.com/office/drawing/2014/main" val="461420836"/>
                    </a:ext>
                  </a:extLst>
                </a:gridCol>
                <a:gridCol w="1676400">
                  <a:extLst>
                    <a:ext uri="{9D8B030D-6E8A-4147-A177-3AD203B41FA5}">
                      <a16:colId xmlns:a16="http://schemas.microsoft.com/office/drawing/2014/main" val="778650640"/>
                    </a:ext>
                  </a:extLst>
                </a:gridCol>
                <a:gridCol w="1523999">
                  <a:extLst>
                    <a:ext uri="{9D8B030D-6E8A-4147-A177-3AD203B41FA5}">
                      <a16:colId xmlns:a16="http://schemas.microsoft.com/office/drawing/2014/main" val="273967299"/>
                    </a:ext>
                  </a:extLst>
                </a:gridCol>
              </a:tblGrid>
              <a:tr h="0">
                <a:tc>
                  <a:txBody>
                    <a:bodyPr/>
                    <a:lstStyle/>
                    <a:p>
                      <a:pPr algn="ctr"/>
                      <a:endParaRPr lang="zh-CN" altLang="en-US" dirty="0"/>
                    </a:p>
                  </a:txBody>
                  <a:tcPr/>
                </a:tc>
                <a:tc>
                  <a:txBody>
                    <a:bodyPr/>
                    <a:lstStyle/>
                    <a:p>
                      <a:pPr algn="ctr"/>
                      <a:r>
                        <a:rPr lang="en-US" altLang="zh-CN" dirty="0"/>
                        <a:t>DORIS</a:t>
                      </a:r>
                      <a:endParaRPr lang="zh-CN" altLang="en-US" dirty="0"/>
                    </a:p>
                  </a:txBody>
                  <a:tcPr/>
                </a:tc>
                <a:tc>
                  <a:txBody>
                    <a:bodyPr/>
                    <a:lstStyle/>
                    <a:p>
                      <a:pPr algn="ctr"/>
                      <a:r>
                        <a:rPr lang="en-US" altLang="zh-CN" dirty="0"/>
                        <a:t>GIM</a:t>
                      </a:r>
                      <a:endParaRPr lang="zh-CN" altLang="en-US" dirty="0"/>
                    </a:p>
                  </a:txBody>
                  <a:tcPr/>
                </a:tc>
                <a:tc>
                  <a:txBody>
                    <a:bodyPr/>
                    <a:lstStyle/>
                    <a:p>
                      <a:pPr algn="ctr"/>
                      <a:r>
                        <a:rPr lang="en-US" altLang="zh-CN" dirty="0"/>
                        <a:t>GIM-int</a:t>
                      </a:r>
                      <a:endParaRPr lang="zh-CN" altLang="en-US" dirty="0"/>
                    </a:p>
                  </a:txBody>
                  <a:tcPr/>
                </a:tc>
                <a:extLst>
                  <a:ext uri="{0D108BD9-81ED-4DB2-BD59-A6C34878D82A}">
                    <a16:rowId xmlns:a16="http://schemas.microsoft.com/office/drawing/2014/main" val="193496736"/>
                  </a:ext>
                </a:extLst>
              </a:tr>
              <a:tr h="370840">
                <a:tc>
                  <a:txBody>
                    <a:bodyPr/>
                    <a:lstStyle/>
                    <a:p>
                      <a:pPr algn="ctr"/>
                      <a:r>
                        <a:rPr lang="en-US" altLang="zh-CN" dirty="0"/>
                        <a:t>RMS [TECU]</a:t>
                      </a:r>
                      <a:endParaRPr lang="zh-CN" altLang="en-US" dirty="0"/>
                    </a:p>
                  </a:txBody>
                  <a:tcPr/>
                </a:tc>
                <a:tc>
                  <a:txBody>
                    <a:bodyPr/>
                    <a:lstStyle/>
                    <a:p>
                      <a:pPr algn="ctr"/>
                      <a:r>
                        <a:rPr lang="en-US" altLang="zh-CN" dirty="0"/>
                        <a:t>6.01</a:t>
                      </a:r>
                      <a:endParaRPr lang="zh-CN" altLang="en-US" dirty="0"/>
                    </a:p>
                  </a:txBody>
                  <a:tcPr/>
                </a:tc>
                <a:tc>
                  <a:txBody>
                    <a:bodyPr/>
                    <a:lstStyle/>
                    <a:p>
                      <a:pPr algn="ctr"/>
                      <a:r>
                        <a:rPr lang="en-US" altLang="zh-CN" dirty="0"/>
                        <a:t>5.52</a:t>
                      </a:r>
                      <a:endParaRPr lang="zh-CN" altLang="en-US" dirty="0"/>
                    </a:p>
                  </a:txBody>
                  <a:tcPr/>
                </a:tc>
                <a:tc>
                  <a:txBody>
                    <a:bodyPr/>
                    <a:lstStyle/>
                    <a:p>
                      <a:pPr algn="ctr"/>
                      <a:r>
                        <a:rPr lang="en-US" altLang="zh-CN" dirty="0"/>
                        <a:t>5.88</a:t>
                      </a:r>
                      <a:endParaRPr lang="zh-CN" altLang="en-US" dirty="0"/>
                    </a:p>
                  </a:txBody>
                  <a:tcPr/>
                </a:tc>
                <a:extLst>
                  <a:ext uri="{0D108BD9-81ED-4DB2-BD59-A6C34878D82A}">
                    <a16:rowId xmlns:a16="http://schemas.microsoft.com/office/drawing/2014/main" val="1923565516"/>
                  </a:ext>
                </a:extLst>
              </a:tr>
            </a:tbl>
          </a:graphicData>
        </a:graphic>
      </p:graphicFrame>
      <p:pic>
        <p:nvPicPr>
          <p:cNvPr id="6" name="图片 5">
            <a:extLst>
              <a:ext uri="{FF2B5EF4-FFF2-40B4-BE49-F238E27FC236}">
                <a16:creationId xmlns:a16="http://schemas.microsoft.com/office/drawing/2014/main" id="{FBFBDBD7-7F91-234F-12A1-EC1AAECBD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02800"/>
            <a:ext cx="9144000" cy="4580035"/>
          </a:xfrm>
          <a:prstGeom prst="rect">
            <a:avLst/>
          </a:prstGeom>
        </p:spPr>
      </p:pic>
      <p:sp>
        <p:nvSpPr>
          <p:cNvPr id="2" name="文本框 1">
            <a:extLst>
              <a:ext uri="{FF2B5EF4-FFF2-40B4-BE49-F238E27FC236}">
                <a16:creationId xmlns:a16="http://schemas.microsoft.com/office/drawing/2014/main" id="{946A8450-B19D-F0B7-0E74-40A796505C2A}"/>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4F760FE1-592B-4E24-6154-127139C5D65A}"/>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4" name="文本框 3">
            <a:extLst>
              <a:ext uri="{FF2B5EF4-FFF2-40B4-BE49-F238E27FC236}">
                <a16:creationId xmlns:a16="http://schemas.microsoft.com/office/drawing/2014/main" id="{527CB031-3A9E-A4CF-EAF5-7D2BC33B9C77}"/>
              </a:ext>
            </a:extLst>
          </p:cNvPr>
          <p:cNvSpPr txBox="1"/>
          <p:nvPr/>
        </p:nvSpPr>
        <p:spPr>
          <a:xfrm>
            <a:off x="572400" y="890424"/>
            <a:ext cx="7620000" cy="40011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Comparison with GIM - Active</a:t>
            </a:r>
          </a:p>
        </p:txBody>
      </p:sp>
    </p:spTree>
    <p:extLst>
      <p:ext uri="{BB962C8B-B14F-4D97-AF65-F5344CB8AC3E}">
        <p14:creationId xmlns:p14="http://schemas.microsoft.com/office/powerpoint/2010/main" val="2054296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E5FB9-7550-7B30-F560-3591B5AF841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3CE7787-6603-FB25-64BB-AE38126C71EB}"/>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50BD0131-4F5D-59E9-4CCD-D65354491BFF}"/>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4" name="文本框 3">
            <a:extLst>
              <a:ext uri="{FF2B5EF4-FFF2-40B4-BE49-F238E27FC236}">
                <a16:creationId xmlns:a16="http://schemas.microsoft.com/office/drawing/2014/main" id="{46072786-0540-0EC5-3AFF-A1026936FD90}"/>
              </a:ext>
            </a:extLst>
          </p:cNvPr>
          <p:cNvSpPr txBox="1"/>
          <p:nvPr/>
        </p:nvSpPr>
        <p:spPr>
          <a:xfrm>
            <a:off x="572400" y="890424"/>
            <a:ext cx="7620000" cy="40011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Comparison with GIM</a:t>
            </a:r>
          </a:p>
        </p:txBody>
      </p:sp>
      <p:sp>
        <p:nvSpPr>
          <p:cNvPr id="12" name="文本框 11">
            <a:extLst>
              <a:ext uri="{FF2B5EF4-FFF2-40B4-BE49-F238E27FC236}">
                <a16:creationId xmlns:a16="http://schemas.microsoft.com/office/drawing/2014/main" id="{2FAAF57C-052C-F5C2-D9C6-F9BCA5328811}"/>
              </a:ext>
            </a:extLst>
          </p:cNvPr>
          <p:cNvSpPr txBox="1"/>
          <p:nvPr/>
        </p:nvSpPr>
        <p:spPr>
          <a:xfrm>
            <a:off x="1891684" y="1319928"/>
            <a:ext cx="6300716" cy="400110"/>
          </a:xfrm>
          <a:prstGeom prst="rect">
            <a:avLst/>
          </a:prstGeom>
          <a:noFill/>
        </p:spPr>
        <p:txBody>
          <a:bodyPr wrap="square" rtlCol="0">
            <a:spAutoFit/>
          </a:bodyPr>
          <a:lstStyle/>
          <a:p>
            <a:pPr algn="l">
              <a:spcAft>
                <a:spcPts val="600"/>
              </a:spcAft>
            </a:pPr>
            <a:r>
              <a:rPr lang="en-US" altLang="zh-CN" sz="2000" dirty="0"/>
              <a:t>Accuracy comparison in quiet and active conditions</a:t>
            </a:r>
            <a:endParaRPr lang="zh-CN" altLang="en-US" sz="2000" dirty="0"/>
          </a:p>
        </p:txBody>
      </p:sp>
      <p:graphicFrame>
        <p:nvGraphicFramePr>
          <p:cNvPr id="15" name="表格 14">
            <a:extLst>
              <a:ext uri="{FF2B5EF4-FFF2-40B4-BE49-F238E27FC236}">
                <a16:creationId xmlns:a16="http://schemas.microsoft.com/office/drawing/2014/main" id="{CA4887BE-632C-3DF7-1B55-713EE17580A6}"/>
              </a:ext>
            </a:extLst>
          </p:cNvPr>
          <p:cNvGraphicFramePr>
            <a:graphicFrameLocks noGrp="1"/>
          </p:cNvGraphicFramePr>
          <p:nvPr>
            <p:extLst>
              <p:ext uri="{D42A27DB-BD31-4B8C-83A1-F6EECF244321}">
                <p14:modId xmlns:p14="http://schemas.microsoft.com/office/powerpoint/2010/main" val="4148973892"/>
              </p:ext>
            </p:extLst>
          </p:nvPr>
        </p:nvGraphicFramePr>
        <p:xfrm>
          <a:off x="1366258" y="1720038"/>
          <a:ext cx="6477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69211060"/>
                    </a:ext>
                  </a:extLst>
                </a:gridCol>
                <a:gridCol w="1676400">
                  <a:extLst>
                    <a:ext uri="{9D8B030D-6E8A-4147-A177-3AD203B41FA5}">
                      <a16:colId xmlns:a16="http://schemas.microsoft.com/office/drawing/2014/main" val="2610194830"/>
                    </a:ext>
                  </a:extLst>
                </a:gridCol>
                <a:gridCol w="1676400">
                  <a:extLst>
                    <a:ext uri="{9D8B030D-6E8A-4147-A177-3AD203B41FA5}">
                      <a16:colId xmlns:a16="http://schemas.microsoft.com/office/drawing/2014/main" val="3124479411"/>
                    </a:ext>
                  </a:extLst>
                </a:gridCol>
                <a:gridCol w="1600200">
                  <a:extLst>
                    <a:ext uri="{9D8B030D-6E8A-4147-A177-3AD203B41FA5}">
                      <a16:colId xmlns:a16="http://schemas.microsoft.com/office/drawing/2014/main" val="152545679"/>
                    </a:ext>
                  </a:extLst>
                </a:gridCol>
              </a:tblGrid>
              <a:tr h="370840">
                <a:tc>
                  <a:txBody>
                    <a:bodyPr/>
                    <a:lstStyle/>
                    <a:p>
                      <a:pPr algn="ctr"/>
                      <a:endParaRPr lang="zh-CN" altLang="en-US"/>
                    </a:p>
                  </a:txBody>
                  <a:tcPr/>
                </a:tc>
                <a:tc>
                  <a:txBody>
                    <a:bodyPr/>
                    <a:lstStyle/>
                    <a:p>
                      <a:pPr algn="ctr"/>
                      <a:r>
                        <a:rPr lang="en-US" altLang="zh-CN" dirty="0"/>
                        <a:t>DORIS</a:t>
                      </a:r>
                      <a:endParaRPr lang="zh-CN" altLang="en-US" dirty="0"/>
                    </a:p>
                  </a:txBody>
                  <a:tcPr/>
                </a:tc>
                <a:tc>
                  <a:txBody>
                    <a:bodyPr/>
                    <a:lstStyle/>
                    <a:p>
                      <a:pPr algn="ctr"/>
                      <a:r>
                        <a:rPr lang="en-US" altLang="zh-CN" dirty="0"/>
                        <a:t>GIM</a:t>
                      </a:r>
                      <a:endParaRPr lang="zh-CN" altLang="en-US" dirty="0"/>
                    </a:p>
                  </a:txBody>
                  <a:tcPr/>
                </a:tc>
                <a:tc>
                  <a:txBody>
                    <a:bodyPr/>
                    <a:lstStyle/>
                    <a:p>
                      <a:pPr algn="ctr"/>
                      <a:r>
                        <a:rPr lang="en-US" altLang="zh-CN" dirty="0"/>
                        <a:t>GIM-int</a:t>
                      </a:r>
                      <a:endParaRPr lang="zh-CN" altLang="en-US" dirty="0"/>
                    </a:p>
                  </a:txBody>
                  <a:tcPr/>
                </a:tc>
                <a:extLst>
                  <a:ext uri="{0D108BD9-81ED-4DB2-BD59-A6C34878D82A}">
                    <a16:rowId xmlns:a16="http://schemas.microsoft.com/office/drawing/2014/main" val="159460806"/>
                  </a:ext>
                </a:extLst>
              </a:tr>
              <a:tr h="370840">
                <a:tc>
                  <a:txBody>
                    <a:bodyPr/>
                    <a:lstStyle/>
                    <a:p>
                      <a:pPr algn="ctr"/>
                      <a:r>
                        <a:rPr lang="en-US" altLang="zh-CN" dirty="0"/>
                        <a:t>Quiet [TECU]</a:t>
                      </a:r>
                      <a:endParaRPr lang="zh-CN" altLang="en-US" dirty="0"/>
                    </a:p>
                  </a:txBody>
                  <a:tcPr/>
                </a:tc>
                <a:tc>
                  <a:txBody>
                    <a:bodyPr/>
                    <a:lstStyle/>
                    <a:p>
                      <a:pPr algn="ctr"/>
                      <a:r>
                        <a:rPr lang="en-US" altLang="zh-CN" dirty="0"/>
                        <a:t>3.31</a:t>
                      </a:r>
                      <a:endParaRPr lang="zh-CN" altLang="en-US" dirty="0"/>
                    </a:p>
                  </a:txBody>
                  <a:tcPr/>
                </a:tc>
                <a:tc>
                  <a:txBody>
                    <a:bodyPr/>
                    <a:lstStyle/>
                    <a:p>
                      <a:pPr algn="ctr"/>
                      <a:r>
                        <a:rPr lang="en-US" altLang="zh-CN" dirty="0"/>
                        <a:t>3.42</a:t>
                      </a:r>
                      <a:endParaRPr lang="zh-CN" altLang="en-US" dirty="0"/>
                    </a:p>
                  </a:txBody>
                  <a:tcPr/>
                </a:tc>
                <a:tc>
                  <a:txBody>
                    <a:bodyPr/>
                    <a:lstStyle/>
                    <a:p>
                      <a:pPr algn="ctr"/>
                      <a:r>
                        <a:rPr lang="en-US" altLang="zh-CN" dirty="0"/>
                        <a:t>3.45</a:t>
                      </a:r>
                      <a:endParaRPr lang="zh-CN" altLang="en-US" dirty="0"/>
                    </a:p>
                  </a:txBody>
                  <a:tcPr/>
                </a:tc>
                <a:extLst>
                  <a:ext uri="{0D108BD9-81ED-4DB2-BD59-A6C34878D82A}">
                    <a16:rowId xmlns:a16="http://schemas.microsoft.com/office/drawing/2014/main" val="3240696166"/>
                  </a:ext>
                </a:extLst>
              </a:tr>
              <a:tr h="370840">
                <a:tc>
                  <a:txBody>
                    <a:bodyPr/>
                    <a:lstStyle/>
                    <a:p>
                      <a:pPr algn="ctr"/>
                      <a:r>
                        <a:rPr lang="en-US" altLang="zh-CN" dirty="0"/>
                        <a:t>Active [TECU]</a:t>
                      </a:r>
                      <a:endParaRPr lang="zh-CN" altLang="en-US" dirty="0"/>
                    </a:p>
                  </a:txBody>
                  <a:tcPr/>
                </a:tc>
                <a:tc>
                  <a:txBody>
                    <a:bodyPr/>
                    <a:lstStyle/>
                    <a:p>
                      <a:pPr algn="ctr"/>
                      <a:r>
                        <a:rPr lang="en-US" altLang="zh-CN" dirty="0"/>
                        <a:t>6.01</a:t>
                      </a:r>
                      <a:endParaRPr lang="zh-CN" altLang="en-US" dirty="0"/>
                    </a:p>
                  </a:txBody>
                  <a:tcPr/>
                </a:tc>
                <a:tc>
                  <a:txBody>
                    <a:bodyPr/>
                    <a:lstStyle/>
                    <a:p>
                      <a:pPr algn="ctr"/>
                      <a:r>
                        <a:rPr lang="en-US" altLang="zh-CN" dirty="0"/>
                        <a:t>5.52</a:t>
                      </a:r>
                      <a:endParaRPr lang="zh-CN" altLang="en-US" dirty="0"/>
                    </a:p>
                  </a:txBody>
                  <a:tcPr/>
                </a:tc>
                <a:tc>
                  <a:txBody>
                    <a:bodyPr/>
                    <a:lstStyle/>
                    <a:p>
                      <a:pPr algn="ctr"/>
                      <a:r>
                        <a:rPr lang="en-US" altLang="zh-CN" dirty="0"/>
                        <a:t>5.88</a:t>
                      </a:r>
                      <a:endParaRPr lang="zh-CN" altLang="en-US" dirty="0"/>
                    </a:p>
                  </a:txBody>
                  <a:tcPr/>
                </a:tc>
                <a:extLst>
                  <a:ext uri="{0D108BD9-81ED-4DB2-BD59-A6C34878D82A}">
                    <a16:rowId xmlns:a16="http://schemas.microsoft.com/office/drawing/2014/main" val="1968050583"/>
                  </a:ext>
                </a:extLst>
              </a:tr>
            </a:tbl>
          </a:graphicData>
        </a:graphic>
      </p:graphicFrame>
      <p:sp>
        <p:nvSpPr>
          <p:cNvPr id="5" name="文本框 4">
            <a:extLst>
              <a:ext uri="{FF2B5EF4-FFF2-40B4-BE49-F238E27FC236}">
                <a16:creationId xmlns:a16="http://schemas.microsoft.com/office/drawing/2014/main" id="{66AAAA6D-D4CD-77C0-2761-59A933A0CE7C}"/>
              </a:ext>
            </a:extLst>
          </p:cNvPr>
          <p:cNvSpPr txBox="1"/>
          <p:nvPr/>
        </p:nvSpPr>
        <p:spPr>
          <a:xfrm>
            <a:off x="566703" y="2923255"/>
            <a:ext cx="8266800" cy="193899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dirty="0"/>
              <a:t>GIM performs better than GIM-int: one more interpolation brings loss</a:t>
            </a:r>
          </a:p>
          <a:p>
            <a:pPr marL="285750" indent="-285750">
              <a:spcAft>
                <a:spcPts val="600"/>
              </a:spcAft>
              <a:buFont typeface="Arial" panose="020B0604020202020204" pitchFamily="34" charset="0"/>
              <a:buChar char="•"/>
            </a:pPr>
            <a:r>
              <a:rPr lang="en-US" altLang="zh-CN" sz="2000" dirty="0"/>
              <a:t>Smaller RMS for DORIS than GIM or GIM-int in quiet condition</a:t>
            </a:r>
          </a:p>
          <a:p>
            <a:pPr marL="285750" indent="-285750">
              <a:spcAft>
                <a:spcPts val="600"/>
              </a:spcAft>
              <a:buFont typeface="Arial" panose="020B0604020202020204" pitchFamily="34" charset="0"/>
              <a:buChar char="•"/>
            </a:pPr>
            <a:r>
              <a:rPr lang="en-US" altLang="zh-CN" sz="2000" dirty="0"/>
              <a:t>Not ideal accuracy for DORIS in active condition</a:t>
            </a:r>
          </a:p>
          <a:p>
            <a:pPr marL="742950" lvl="1" indent="-285750">
              <a:spcAft>
                <a:spcPts val="600"/>
              </a:spcAft>
              <a:buFont typeface="Arial" panose="020B0604020202020204" pitchFamily="34" charset="0"/>
              <a:buChar char="•"/>
            </a:pPr>
            <a:r>
              <a:rPr lang="en-US" altLang="zh-CN" sz="2000" dirty="0"/>
              <a:t> Fewer observation numbers in active condition ( ~ 12000 per day)</a:t>
            </a:r>
          </a:p>
          <a:p>
            <a:pPr marL="742950" lvl="1" indent="-285750">
              <a:spcAft>
                <a:spcPts val="600"/>
              </a:spcAft>
              <a:buFont typeface="Arial" panose="020B0604020202020204" pitchFamily="34" charset="0"/>
              <a:buChar char="•"/>
            </a:pPr>
            <a:r>
              <a:rPr lang="en-US" altLang="zh-CN" sz="2000" dirty="0"/>
              <a:t>Higher variation of selected DORIS VTEC</a:t>
            </a:r>
          </a:p>
        </p:txBody>
      </p:sp>
      <p:graphicFrame>
        <p:nvGraphicFramePr>
          <p:cNvPr id="6" name="表格 5">
            <a:extLst>
              <a:ext uri="{FF2B5EF4-FFF2-40B4-BE49-F238E27FC236}">
                <a16:creationId xmlns:a16="http://schemas.microsoft.com/office/drawing/2014/main" id="{A7AC0794-D9C6-D021-9C0A-13ED0773ADDB}"/>
              </a:ext>
            </a:extLst>
          </p:cNvPr>
          <p:cNvGraphicFramePr>
            <a:graphicFrameLocks noGrp="1"/>
          </p:cNvGraphicFramePr>
          <p:nvPr>
            <p:extLst>
              <p:ext uri="{D42A27DB-BD31-4B8C-83A1-F6EECF244321}">
                <p14:modId xmlns:p14="http://schemas.microsoft.com/office/powerpoint/2010/main" val="2817684276"/>
              </p:ext>
            </p:extLst>
          </p:nvPr>
        </p:nvGraphicFramePr>
        <p:xfrm>
          <a:off x="1366258" y="4862247"/>
          <a:ext cx="6477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69211060"/>
                    </a:ext>
                  </a:extLst>
                </a:gridCol>
                <a:gridCol w="1676400">
                  <a:extLst>
                    <a:ext uri="{9D8B030D-6E8A-4147-A177-3AD203B41FA5}">
                      <a16:colId xmlns:a16="http://schemas.microsoft.com/office/drawing/2014/main" val="2610194830"/>
                    </a:ext>
                  </a:extLst>
                </a:gridCol>
                <a:gridCol w="1676400">
                  <a:extLst>
                    <a:ext uri="{9D8B030D-6E8A-4147-A177-3AD203B41FA5}">
                      <a16:colId xmlns:a16="http://schemas.microsoft.com/office/drawing/2014/main" val="3124479411"/>
                    </a:ext>
                  </a:extLst>
                </a:gridCol>
                <a:gridCol w="1600200">
                  <a:extLst>
                    <a:ext uri="{9D8B030D-6E8A-4147-A177-3AD203B41FA5}">
                      <a16:colId xmlns:a16="http://schemas.microsoft.com/office/drawing/2014/main" val="152545679"/>
                    </a:ext>
                  </a:extLst>
                </a:gridCol>
              </a:tblGrid>
              <a:tr h="370840">
                <a:tc>
                  <a:txBody>
                    <a:bodyPr/>
                    <a:lstStyle/>
                    <a:p>
                      <a:pPr algn="ctr"/>
                      <a:r>
                        <a:rPr lang="en-US" altLang="zh-CN" dirty="0"/>
                        <a:t>Window  Size</a:t>
                      </a:r>
                      <a:endParaRPr lang="zh-CN" altLang="en-US" dirty="0"/>
                    </a:p>
                  </a:txBody>
                  <a:tcPr/>
                </a:tc>
                <a:tc>
                  <a:txBody>
                    <a:bodyPr/>
                    <a:lstStyle/>
                    <a:p>
                      <a:pPr algn="ctr"/>
                      <a:r>
                        <a:rPr lang="en-US" altLang="zh-CN" dirty="0"/>
                        <a:t>[3,6]</a:t>
                      </a:r>
                      <a:endParaRPr lang="zh-CN" altLang="en-US" dirty="0"/>
                    </a:p>
                  </a:txBody>
                  <a:tcPr/>
                </a:tc>
                <a:tc>
                  <a:txBody>
                    <a:bodyPr/>
                    <a:lstStyle/>
                    <a:p>
                      <a:pPr algn="ctr"/>
                      <a:r>
                        <a:rPr lang="en-US" altLang="zh-CN" dirty="0"/>
                        <a:t>[4,8]</a:t>
                      </a:r>
                      <a:endParaRPr lang="zh-CN" altLang="en-US" dirty="0"/>
                    </a:p>
                  </a:txBody>
                  <a:tcPr/>
                </a:tc>
                <a:tc>
                  <a:txBody>
                    <a:bodyPr/>
                    <a:lstStyle/>
                    <a:p>
                      <a:pPr algn="ctr"/>
                      <a:r>
                        <a:rPr lang="en-US" altLang="zh-CN" dirty="0"/>
                        <a:t>[5,10]</a:t>
                      </a:r>
                      <a:endParaRPr lang="zh-CN" altLang="en-US" dirty="0"/>
                    </a:p>
                  </a:txBody>
                  <a:tcPr/>
                </a:tc>
                <a:extLst>
                  <a:ext uri="{0D108BD9-81ED-4DB2-BD59-A6C34878D82A}">
                    <a16:rowId xmlns:a16="http://schemas.microsoft.com/office/drawing/2014/main" val="159460806"/>
                  </a:ext>
                </a:extLst>
              </a:tr>
              <a:tr h="370840">
                <a:tc>
                  <a:txBody>
                    <a:bodyPr/>
                    <a:lstStyle/>
                    <a:p>
                      <a:pPr algn="ctr"/>
                      <a:r>
                        <a:rPr lang="en-US" altLang="zh-CN" dirty="0"/>
                        <a:t>Quiet STD</a:t>
                      </a:r>
                      <a:endParaRPr lang="zh-CN" altLang="en-US" dirty="0"/>
                    </a:p>
                  </a:txBody>
                  <a:tcPr/>
                </a:tc>
                <a:tc>
                  <a:txBody>
                    <a:bodyPr/>
                    <a:lstStyle/>
                    <a:p>
                      <a:pPr algn="ctr"/>
                      <a:r>
                        <a:rPr lang="en-US" altLang="zh-CN" dirty="0"/>
                        <a:t>0.56</a:t>
                      </a:r>
                      <a:endParaRPr lang="zh-CN" altLang="en-US" dirty="0"/>
                    </a:p>
                  </a:txBody>
                  <a:tcPr/>
                </a:tc>
                <a:tc>
                  <a:txBody>
                    <a:bodyPr/>
                    <a:lstStyle/>
                    <a:p>
                      <a:pPr algn="ctr"/>
                      <a:r>
                        <a:rPr lang="en-US" altLang="zh-CN" dirty="0"/>
                        <a:t>0.74</a:t>
                      </a:r>
                      <a:endParaRPr lang="zh-CN" altLang="en-US" dirty="0"/>
                    </a:p>
                  </a:txBody>
                  <a:tcPr/>
                </a:tc>
                <a:tc>
                  <a:txBody>
                    <a:bodyPr/>
                    <a:lstStyle/>
                    <a:p>
                      <a:pPr algn="ctr"/>
                      <a:r>
                        <a:rPr lang="en-US" altLang="zh-CN" dirty="0"/>
                        <a:t>0.84</a:t>
                      </a:r>
                      <a:endParaRPr lang="zh-CN" altLang="en-US" dirty="0"/>
                    </a:p>
                  </a:txBody>
                  <a:tcPr/>
                </a:tc>
                <a:extLst>
                  <a:ext uri="{0D108BD9-81ED-4DB2-BD59-A6C34878D82A}">
                    <a16:rowId xmlns:a16="http://schemas.microsoft.com/office/drawing/2014/main" val="3240696166"/>
                  </a:ext>
                </a:extLst>
              </a:tr>
              <a:tr h="370840">
                <a:tc>
                  <a:txBody>
                    <a:bodyPr/>
                    <a:lstStyle/>
                    <a:p>
                      <a:pPr algn="ctr"/>
                      <a:r>
                        <a:rPr lang="en-US" altLang="zh-CN" dirty="0"/>
                        <a:t>Active STD</a:t>
                      </a:r>
                      <a:endParaRPr lang="zh-CN" altLang="en-US" dirty="0"/>
                    </a:p>
                  </a:txBody>
                  <a:tcPr/>
                </a:tc>
                <a:tc>
                  <a:txBody>
                    <a:bodyPr/>
                    <a:lstStyle/>
                    <a:p>
                      <a:pPr algn="ctr"/>
                      <a:r>
                        <a:rPr lang="en-US" altLang="zh-CN" dirty="0"/>
                        <a:t>1.46</a:t>
                      </a:r>
                      <a:endParaRPr lang="zh-CN" altLang="en-US" dirty="0"/>
                    </a:p>
                  </a:txBody>
                  <a:tcPr/>
                </a:tc>
                <a:tc>
                  <a:txBody>
                    <a:bodyPr/>
                    <a:lstStyle/>
                    <a:p>
                      <a:pPr algn="ctr"/>
                      <a:r>
                        <a:rPr lang="en-US" altLang="zh-CN" dirty="0"/>
                        <a:t>1.80</a:t>
                      </a:r>
                      <a:endParaRPr lang="zh-CN" altLang="en-US" dirty="0"/>
                    </a:p>
                  </a:txBody>
                  <a:tcPr/>
                </a:tc>
                <a:tc>
                  <a:txBody>
                    <a:bodyPr/>
                    <a:lstStyle/>
                    <a:p>
                      <a:pPr algn="ctr"/>
                      <a:r>
                        <a:rPr lang="en-US" altLang="zh-CN" dirty="0"/>
                        <a:t>2.09</a:t>
                      </a:r>
                      <a:endParaRPr lang="zh-CN" altLang="en-US" dirty="0"/>
                    </a:p>
                  </a:txBody>
                  <a:tcPr/>
                </a:tc>
                <a:extLst>
                  <a:ext uri="{0D108BD9-81ED-4DB2-BD59-A6C34878D82A}">
                    <a16:rowId xmlns:a16="http://schemas.microsoft.com/office/drawing/2014/main" val="1968050583"/>
                  </a:ext>
                </a:extLst>
              </a:tr>
            </a:tbl>
          </a:graphicData>
        </a:graphic>
      </p:graphicFrame>
    </p:spTree>
    <p:extLst>
      <p:ext uri="{BB962C8B-B14F-4D97-AF65-F5344CB8AC3E}">
        <p14:creationId xmlns:p14="http://schemas.microsoft.com/office/powerpoint/2010/main" val="371318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D64EE-0019-8357-0AD8-E8ABFBACC666}"/>
            </a:ext>
          </a:extLst>
        </p:cNvPr>
        <p:cNvGrpSpPr/>
        <p:nvPr/>
      </p:nvGrpSpPr>
      <p:grpSpPr>
        <a:xfrm>
          <a:off x="0" y="0"/>
          <a:ext cx="0" cy="0"/>
          <a:chOff x="0" y="0"/>
          <a:chExt cx="0" cy="0"/>
        </a:xfrm>
      </p:grpSpPr>
      <p:sp>
        <p:nvSpPr>
          <p:cNvPr id="4" name="等腰三角形 3">
            <a:extLst>
              <a:ext uri="{FF2B5EF4-FFF2-40B4-BE49-F238E27FC236}">
                <a16:creationId xmlns:a16="http://schemas.microsoft.com/office/drawing/2014/main" id="{CBDDC3C3-3EED-6447-7B23-FA2B3FC5755B}"/>
              </a:ext>
            </a:extLst>
          </p:cNvPr>
          <p:cNvSpPr/>
          <p:nvPr>
            <p:custDataLst>
              <p:tags r:id="rId2"/>
            </p:custDataLst>
          </p:nvPr>
        </p:nvSpPr>
        <p:spPr>
          <a:xfrm rot="5400000">
            <a:off x="-285989" y="1479390"/>
            <a:ext cx="4146847" cy="3574868"/>
          </a:xfrm>
          <a:prstGeom prst="triangle">
            <a:avLst/>
          </a:prstGeom>
          <a:pattFill prst="lt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74FB0"/>
              </a:solidFill>
            </a:endParaRPr>
          </a:p>
        </p:txBody>
      </p:sp>
      <p:sp>
        <p:nvSpPr>
          <p:cNvPr id="9" name="等腰三角形 8">
            <a:extLst>
              <a:ext uri="{FF2B5EF4-FFF2-40B4-BE49-F238E27FC236}">
                <a16:creationId xmlns:a16="http://schemas.microsoft.com/office/drawing/2014/main" id="{4E5D14C6-45C8-C07F-CA71-7FE22715B9FD}"/>
              </a:ext>
            </a:extLst>
          </p:cNvPr>
          <p:cNvSpPr/>
          <p:nvPr>
            <p:custDataLst>
              <p:tags r:id="rId3"/>
            </p:custDataLst>
          </p:nvPr>
        </p:nvSpPr>
        <p:spPr>
          <a:xfrm rot="5400000">
            <a:off x="-288000" y="1656000"/>
            <a:ext cx="4146847" cy="3600000"/>
          </a:xfrm>
          <a:prstGeom prst="triangle">
            <a:avLst/>
          </a:prstGeom>
          <a:pattFill prst="lt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74FB0"/>
              </a:solidFill>
            </a:endParaRPr>
          </a:p>
        </p:txBody>
      </p:sp>
      <p:sp>
        <p:nvSpPr>
          <p:cNvPr id="10" name="文本框 9">
            <a:extLst>
              <a:ext uri="{FF2B5EF4-FFF2-40B4-BE49-F238E27FC236}">
                <a16:creationId xmlns:a16="http://schemas.microsoft.com/office/drawing/2014/main" id="{8F8DAFDB-53E2-7145-A05F-0C540F55A943}"/>
              </a:ext>
            </a:extLst>
          </p:cNvPr>
          <p:cNvSpPr txBox="1"/>
          <p:nvPr>
            <p:custDataLst>
              <p:tags r:id="rId4"/>
            </p:custDataLst>
          </p:nvPr>
        </p:nvSpPr>
        <p:spPr>
          <a:xfrm>
            <a:off x="538163" y="1255849"/>
            <a:ext cx="4186237" cy="4219575"/>
          </a:xfrm>
          <a:prstGeom prst="rect">
            <a:avLst/>
          </a:prstGeom>
        </p:spPr>
        <p:txBody>
          <a:bodyPr vert="horz" lIns="67500" tIns="35100" rIns="67500" bIns="35100" rtlCol="0" anchor="ctr" anchorCtr="0">
            <a:normAutofit/>
          </a:bodyPr>
          <a:lstStyle>
            <a:lvl1pPr marL="228600" indent="-228600" fontAlgn="auto">
              <a:lnSpc>
                <a:spcPct val="150000"/>
              </a:lnSpc>
              <a:spcBef>
                <a:spcPts val="0"/>
              </a:spcBef>
              <a:spcAft>
                <a:spcPts val="800"/>
              </a:spcAft>
              <a:buFont typeface="Arial" panose="020B0604020202020204" pitchFamily="34" charset="0"/>
              <a:buChar char="•"/>
              <a:defRPr sz="1200" u="none" strike="noStrike" cap="none" spc="150" normalizeH="0" baseline="0">
                <a:solidFill>
                  <a:schemeClr val="bg2">
                    <a:lumMod val="50000"/>
                  </a:scheme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342900">
              <a:lnSpc>
                <a:spcPct val="100000"/>
              </a:lnSpc>
              <a:buNone/>
            </a:pPr>
            <a:r>
              <a:rPr lang="en-US" sz="3600" dirty="0">
                <a:solidFill>
                  <a:srgbClr val="074FB0"/>
                </a:solidFill>
              </a:rPr>
              <a:t>Outlooks</a:t>
            </a:r>
          </a:p>
        </p:txBody>
      </p:sp>
      <p:sp>
        <p:nvSpPr>
          <p:cNvPr id="2" name="Untertitel 3">
            <a:extLst>
              <a:ext uri="{FF2B5EF4-FFF2-40B4-BE49-F238E27FC236}">
                <a16:creationId xmlns:a16="http://schemas.microsoft.com/office/drawing/2014/main" id="{47DBDEB0-1249-C9B4-1F98-1F77E468C6D0}"/>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3" name="文本框 2">
            <a:extLst>
              <a:ext uri="{FF2B5EF4-FFF2-40B4-BE49-F238E27FC236}">
                <a16:creationId xmlns:a16="http://schemas.microsoft.com/office/drawing/2014/main" id="{A3F04903-42FA-140E-36CA-E2F58EDDAADF}"/>
              </a:ext>
            </a:extLst>
          </p:cNvPr>
          <p:cNvSpPr txBox="1"/>
          <p:nvPr/>
        </p:nvSpPr>
        <p:spPr>
          <a:xfrm>
            <a:off x="261790" y="65218"/>
            <a:ext cx="6367610" cy="584775"/>
          </a:xfrm>
          <a:prstGeom prst="rect">
            <a:avLst/>
          </a:prstGeom>
          <a:noFill/>
        </p:spPr>
        <p:txBody>
          <a:bodyPr wrap="square" rtlCol="0">
            <a:spAutoFit/>
          </a:bodyPr>
          <a:lstStyle/>
          <a:p>
            <a:pPr algn="l">
              <a:spcAft>
                <a:spcPts val="600"/>
              </a:spcAft>
            </a:pPr>
            <a:r>
              <a:rPr lang="en-US" altLang="zh-CN" sz="3200" dirty="0">
                <a:solidFill>
                  <a:srgbClr val="074FB0"/>
                </a:solidFill>
              </a:rPr>
              <a:t>DORIS-based Ionospheric Corrections</a:t>
            </a:r>
            <a:endParaRPr lang="zh-CN" altLang="en-US" sz="3200" dirty="0">
              <a:solidFill>
                <a:srgbClr val="074FB0"/>
              </a:solidFill>
            </a:endParaRPr>
          </a:p>
        </p:txBody>
      </p:sp>
    </p:spTree>
    <p:custDataLst>
      <p:tags r:id="rId1"/>
    </p:custDataLst>
    <p:extLst>
      <p:ext uri="{BB962C8B-B14F-4D97-AF65-F5344CB8AC3E}">
        <p14:creationId xmlns:p14="http://schemas.microsoft.com/office/powerpoint/2010/main" val="2763364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87927-F900-AB67-DBF6-AC5A06C362E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EA2974F-AD5E-363F-4B02-49725845FC26}"/>
              </a:ext>
            </a:extLst>
          </p:cNvPr>
          <p:cNvSpPr txBox="1"/>
          <p:nvPr/>
        </p:nvSpPr>
        <p:spPr>
          <a:xfrm>
            <a:off x="252483" y="76200"/>
            <a:ext cx="7739210" cy="584775"/>
          </a:xfrm>
          <a:prstGeom prst="rect">
            <a:avLst/>
          </a:prstGeom>
          <a:noFill/>
        </p:spPr>
        <p:txBody>
          <a:bodyPr wrap="square" rtlCol="0">
            <a:spAutoFit/>
          </a:bodyPr>
          <a:lstStyle/>
          <a:p>
            <a:pPr>
              <a:spcAft>
                <a:spcPts val="600"/>
              </a:spcAft>
            </a:pPr>
            <a:r>
              <a:rPr lang="en-US" altLang="zh-CN" sz="3200" dirty="0">
                <a:solidFill>
                  <a:srgbClr val="074FB0"/>
                </a:solidFill>
              </a:rPr>
              <a:t>Outlook</a:t>
            </a:r>
          </a:p>
        </p:txBody>
      </p:sp>
      <p:sp>
        <p:nvSpPr>
          <p:cNvPr id="3" name="Untertitel 3">
            <a:extLst>
              <a:ext uri="{FF2B5EF4-FFF2-40B4-BE49-F238E27FC236}">
                <a16:creationId xmlns:a16="http://schemas.microsoft.com/office/drawing/2014/main" id="{AA6106D6-5ED9-3479-2945-597F923B8299}"/>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4" name="文本框 3">
            <a:extLst>
              <a:ext uri="{FF2B5EF4-FFF2-40B4-BE49-F238E27FC236}">
                <a16:creationId xmlns:a16="http://schemas.microsoft.com/office/drawing/2014/main" id="{F3B81102-E0BE-BD45-A1C2-3F2A44C40524}"/>
              </a:ext>
            </a:extLst>
          </p:cNvPr>
          <p:cNvSpPr txBox="1"/>
          <p:nvPr/>
        </p:nvSpPr>
        <p:spPr>
          <a:xfrm>
            <a:off x="572400" y="914400"/>
            <a:ext cx="7885800" cy="6093976"/>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altLang="zh-CN" sz="2000" b="1" dirty="0"/>
              <a:t>Computation of GIM VTEC through Spherical Coefficients</a:t>
            </a:r>
          </a:p>
          <a:p>
            <a:pPr>
              <a:spcAft>
                <a:spcPts val="600"/>
              </a:spcAft>
            </a:pPr>
            <a:r>
              <a:rPr lang="en-US" altLang="zh-CN" sz="2000" dirty="0">
                <a:sym typeface="Wingdings" panose="05000000000000000000" pitchFamily="2" charset="2"/>
              </a:rPr>
              <a:t>Reduction of the accuracy loss from GIM interpolation</a:t>
            </a:r>
          </a:p>
          <a:p>
            <a:pPr>
              <a:spcAft>
                <a:spcPts val="600"/>
              </a:spcAft>
            </a:pPr>
            <a:r>
              <a:rPr lang="en-US" altLang="zh-CN" sz="2000" dirty="0">
                <a:sym typeface="Wingdings" panose="05000000000000000000" pitchFamily="2" charset="2"/>
              </a:rPr>
              <a:t>Accuracy increase for both GIM and DORIS correction</a:t>
            </a:r>
          </a:p>
          <a:p>
            <a:pPr marL="342900" indent="-342900">
              <a:spcAft>
                <a:spcPts val="600"/>
              </a:spcAft>
              <a:buFont typeface="Arial" panose="020B0604020202020204" pitchFamily="34" charset="0"/>
              <a:buChar char="•"/>
            </a:pPr>
            <a:r>
              <a:rPr lang="en-US" altLang="zh-CN" sz="2000" b="1" dirty="0">
                <a:sym typeface="Wingdings" panose="05000000000000000000" pitchFamily="2" charset="2"/>
              </a:rPr>
              <a:t>Flexible Data Selection Strategy</a:t>
            </a:r>
          </a:p>
          <a:p>
            <a:pPr>
              <a:spcAft>
                <a:spcPts val="600"/>
              </a:spcAft>
            </a:pPr>
            <a:r>
              <a:rPr lang="en-US" altLang="zh-CN" sz="2000" dirty="0">
                <a:sym typeface="Wingdings" panose="05000000000000000000" pitchFamily="2" charset="2"/>
              </a:rPr>
              <a:t>Smaller windows for active regions, larger windows for quiet regions</a:t>
            </a:r>
          </a:p>
          <a:p>
            <a:pPr>
              <a:spcAft>
                <a:spcPts val="600"/>
              </a:spcAft>
            </a:pPr>
            <a:r>
              <a:rPr lang="en-US" altLang="zh-CN" sz="2000" dirty="0">
                <a:sym typeface="Wingdings" panose="05000000000000000000" pitchFamily="2" charset="2"/>
              </a:rPr>
              <a:t>A better balance between coverage and accuracy</a:t>
            </a:r>
          </a:p>
          <a:p>
            <a:pPr marL="342900" indent="-342900">
              <a:spcAft>
                <a:spcPts val="600"/>
              </a:spcAft>
              <a:buFont typeface="Arial" panose="020B0604020202020204" pitchFamily="34" charset="0"/>
              <a:buChar char="•"/>
            </a:pPr>
            <a:r>
              <a:rPr lang="en-US" altLang="zh-CN" sz="2000" b="1" dirty="0">
                <a:sym typeface="Wingdings" panose="05000000000000000000" pitchFamily="2" charset="2"/>
              </a:rPr>
              <a:t>Combination of Different VTEC Corrections</a:t>
            </a:r>
          </a:p>
          <a:p>
            <a:pPr>
              <a:spcAft>
                <a:spcPts val="600"/>
              </a:spcAft>
            </a:pPr>
            <a:r>
              <a:rPr lang="en-US" altLang="zh-CN" sz="2000" dirty="0">
                <a:sym typeface="Wingdings" panose="05000000000000000000" pitchFamily="2" charset="2"/>
              </a:rPr>
              <a:t>GIM+DORIS</a:t>
            </a:r>
          </a:p>
          <a:p>
            <a:pPr marL="342900" indent="-342900">
              <a:spcAft>
                <a:spcPts val="600"/>
              </a:spcAft>
              <a:buFont typeface="Arial" panose="020B0604020202020204" pitchFamily="34" charset="0"/>
              <a:buChar char="•"/>
            </a:pPr>
            <a:r>
              <a:rPr lang="en-US" altLang="zh-CN" sz="2000" b="1" dirty="0"/>
              <a:t>Extended Temporal </a:t>
            </a:r>
            <a:r>
              <a:rPr lang="en-US" altLang="zh-CN" sz="2000" b="1"/>
              <a:t>Analysis on </a:t>
            </a:r>
            <a:r>
              <a:rPr lang="en-US" altLang="zh-CN" sz="2000" b="1" dirty="0"/>
              <a:t>Ionospheric Conditions</a:t>
            </a:r>
          </a:p>
          <a:p>
            <a:pPr>
              <a:spcAft>
                <a:spcPts val="600"/>
              </a:spcAft>
            </a:pPr>
            <a:r>
              <a:rPr lang="en-US" altLang="zh-CN" sz="2000" dirty="0"/>
              <a:t>Longer analysis for the identification of specific ionospheric conditions, under which DORIS products outperform GIM products</a:t>
            </a:r>
            <a:endParaRPr lang="en-US" altLang="zh-CN" sz="2000" dirty="0">
              <a:sym typeface="Wingdings" panose="05000000000000000000" pitchFamily="2" charset="2"/>
            </a:endParaRPr>
          </a:p>
          <a:p>
            <a:pPr marL="342900" indent="-342900">
              <a:spcAft>
                <a:spcPts val="600"/>
              </a:spcAft>
              <a:buFont typeface="Arial" panose="020B0604020202020204" pitchFamily="34" charset="0"/>
              <a:buChar char="•"/>
            </a:pPr>
            <a:r>
              <a:rPr lang="en-US" altLang="zh-CN" sz="2000" b="1" dirty="0"/>
              <a:t>Altimetry Corrections across Different Satellite Altitudes</a:t>
            </a:r>
          </a:p>
          <a:p>
            <a:pPr>
              <a:spcAft>
                <a:spcPts val="600"/>
              </a:spcAft>
            </a:pPr>
            <a:r>
              <a:rPr lang="en-US" altLang="zh-CN" sz="2000" dirty="0"/>
              <a:t>Accuracy analyses for satellites operating at different altitudes:</a:t>
            </a:r>
          </a:p>
          <a:p>
            <a:pPr>
              <a:spcAft>
                <a:spcPts val="600"/>
              </a:spcAft>
            </a:pPr>
            <a:r>
              <a:rPr lang="en-US" altLang="zh-CN" sz="2000" dirty="0"/>
              <a:t>Sentinel-3 A/B, SARAL</a:t>
            </a:r>
          </a:p>
          <a:p>
            <a:pPr>
              <a:spcAft>
                <a:spcPts val="600"/>
              </a:spcAft>
            </a:pPr>
            <a:endParaRPr lang="en-US" altLang="zh-CN" sz="2000" dirty="0">
              <a:sym typeface="Wingdings" panose="05000000000000000000" pitchFamily="2" charset="2"/>
            </a:endParaRPr>
          </a:p>
          <a:p>
            <a:pPr>
              <a:spcAft>
                <a:spcPts val="600"/>
              </a:spcAft>
            </a:pPr>
            <a:endParaRPr lang="en-US" altLang="zh-CN" sz="2000" dirty="0"/>
          </a:p>
        </p:txBody>
      </p:sp>
    </p:spTree>
    <p:extLst>
      <p:ext uri="{BB962C8B-B14F-4D97-AF65-F5344CB8AC3E}">
        <p14:creationId xmlns:p14="http://schemas.microsoft.com/office/powerpoint/2010/main" val="156581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custDataLst>
              <p:tags r:id="rId2"/>
            </p:custDataLst>
          </p:nvPr>
        </p:nvSpPr>
        <p:spPr>
          <a:xfrm rot="5400000">
            <a:off x="-285990" y="1505189"/>
            <a:ext cx="4146847" cy="3574868"/>
          </a:xfrm>
          <a:prstGeom prst="triangle">
            <a:avLst/>
          </a:prstGeom>
          <a:pattFill prst="lt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p:cNvSpPr txBox="1"/>
          <p:nvPr>
            <p:custDataLst>
              <p:tags r:id="rId3"/>
            </p:custDataLst>
          </p:nvPr>
        </p:nvSpPr>
        <p:spPr>
          <a:xfrm>
            <a:off x="538163" y="1319213"/>
            <a:ext cx="8067675" cy="4219575"/>
          </a:xfrm>
          <a:prstGeom prst="rect">
            <a:avLst/>
          </a:prstGeom>
        </p:spPr>
        <p:txBody>
          <a:bodyPr vert="horz" lIns="67500" tIns="35100" rIns="67500" bIns="35100" rtlCol="0" anchor="ctr" anchorCtr="0">
            <a:normAutofit/>
          </a:bodyPr>
          <a:lstStyle>
            <a:lvl1pPr marL="228600" indent="-228600" fontAlgn="auto">
              <a:lnSpc>
                <a:spcPct val="150000"/>
              </a:lnSpc>
              <a:spcBef>
                <a:spcPts val="0"/>
              </a:spcBef>
              <a:spcAft>
                <a:spcPts val="800"/>
              </a:spcAft>
              <a:buFont typeface="Arial" panose="020B0604020202020204" pitchFamily="34" charset="0"/>
              <a:buChar char="•"/>
              <a:defRPr sz="1200" u="none" strike="noStrike" cap="none" spc="150" normalizeH="0" baseline="0">
                <a:solidFill>
                  <a:schemeClr val="bg2">
                    <a:lumMod val="50000"/>
                  </a:scheme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342900" algn="ctr">
              <a:lnSpc>
                <a:spcPct val="100000"/>
              </a:lnSpc>
              <a:buNone/>
            </a:pPr>
            <a:r>
              <a:rPr lang="en-US" altLang="zh-CN" sz="3600" kern="0" dirty="0">
                <a:solidFill>
                  <a:srgbClr val="0065BD"/>
                </a:solidFill>
              </a:rPr>
              <a:t>Thanks for your attention!</a:t>
            </a:r>
          </a:p>
        </p:txBody>
      </p:sp>
      <p:sp>
        <p:nvSpPr>
          <p:cNvPr id="6" name="文本框 5">
            <a:extLst>
              <a:ext uri="{FF2B5EF4-FFF2-40B4-BE49-F238E27FC236}">
                <a16:creationId xmlns:a16="http://schemas.microsoft.com/office/drawing/2014/main" id="{F6CBFB0F-7214-037A-8BB1-BBD021B1B340}"/>
              </a:ext>
            </a:extLst>
          </p:cNvPr>
          <p:cNvSpPr txBox="1"/>
          <p:nvPr/>
        </p:nvSpPr>
        <p:spPr>
          <a:xfrm>
            <a:off x="261790" y="65218"/>
            <a:ext cx="6367610" cy="584775"/>
          </a:xfrm>
          <a:prstGeom prst="rect">
            <a:avLst/>
          </a:prstGeom>
          <a:noFill/>
        </p:spPr>
        <p:txBody>
          <a:bodyPr wrap="square" rtlCol="0">
            <a:spAutoFit/>
          </a:bodyPr>
          <a:lstStyle/>
          <a:p>
            <a:pPr algn="l">
              <a:spcAft>
                <a:spcPts val="600"/>
              </a:spcAft>
            </a:pPr>
            <a:r>
              <a:rPr lang="en-US" altLang="zh-CN" sz="3200" dirty="0">
                <a:solidFill>
                  <a:srgbClr val="074FB0"/>
                </a:solidFill>
              </a:rPr>
              <a:t>DORIS-based Ionospheric Corrections</a:t>
            </a:r>
            <a:endParaRPr lang="zh-CN" altLang="en-US" sz="3200" dirty="0">
              <a:solidFill>
                <a:srgbClr val="074FB0"/>
              </a:solidFill>
            </a:endParaRPr>
          </a:p>
        </p:txBody>
      </p:sp>
      <p:sp>
        <p:nvSpPr>
          <p:cNvPr id="7" name="Untertitel 3">
            <a:extLst>
              <a:ext uri="{FF2B5EF4-FFF2-40B4-BE49-F238E27FC236}">
                <a16:creationId xmlns:a16="http://schemas.microsoft.com/office/drawing/2014/main" id="{49E02237-4149-2AA1-39C9-6FED11CA55FE}"/>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kern="0" dirty="0">
                <a:solidFill>
                  <a:srgbClr val="002060"/>
                </a:solidFill>
              </a:rPr>
              <a:t>Tree Species Classification</a:t>
            </a:r>
            <a:r>
              <a:rPr lang="de-DE" sz="1200" kern="0" dirty="0">
                <a:solidFill>
                  <a:srgbClr val="002060"/>
                </a:solidFill>
              </a:rPr>
              <a:t>| </a:t>
            </a:r>
            <a:r>
              <a:rPr lang="en-US" sz="1200" kern="0" dirty="0">
                <a:solidFill>
                  <a:srgbClr val="002060"/>
                </a:solidFill>
              </a:rPr>
              <a:t>Data Science in Earth Observation</a:t>
            </a:r>
            <a:r>
              <a:rPr lang="de-DE" altLang="zh-CN" sz="1200" kern="0" dirty="0">
                <a:solidFill>
                  <a:srgbClr val="002060"/>
                </a:solidFill>
              </a:rPr>
              <a:t>|</a:t>
            </a:r>
            <a:r>
              <a:rPr lang="de-DE" sz="1200" kern="0" dirty="0">
                <a:solidFill>
                  <a:srgbClr val="002060"/>
                </a:solidFill>
              </a:rPr>
              <a:t> </a:t>
            </a:r>
            <a:r>
              <a:rPr lang="en-US" altLang="zh-CN" sz="1200" kern="0" dirty="0">
                <a:solidFill>
                  <a:srgbClr val="002060"/>
                </a:solidFill>
              </a:rPr>
              <a:t>ESPACE</a:t>
            </a:r>
            <a:r>
              <a:rPr lang="de-DE" sz="1200" kern="0" dirty="0">
                <a:solidFill>
                  <a:srgbClr val="002060"/>
                </a:solidFill>
              </a:rPr>
              <a:t> Wintersemester 2023/2024 | TUM</a:t>
            </a:r>
          </a:p>
        </p:txBody>
      </p:sp>
    </p:spTree>
    <p:custDataLst>
      <p:tags r:id="rId1"/>
    </p:custDataLst>
    <p:extLst>
      <p:ext uri="{BB962C8B-B14F-4D97-AF65-F5344CB8AC3E}">
        <p14:creationId xmlns:p14="http://schemas.microsoft.com/office/powerpoint/2010/main" val="3886481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3A984-AC3C-F856-E686-C02751165B2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7290FFD-9B2B-5081-FBA9-80C51AFE90D3}"/>
              </a:ext>
            </a:extLst>
          </p:cNvPr>
          <p:cNvSpPr txBox="1"/>
          <p:nvPr/>
        </p:nvSpPr>
        <p:spPr>
          <a:xfrm>
            <a:off x="252483" y="76200"/>
            <a:ext cx="7739210" cy="584775"/>
          </a:xfrm>
          <a:prstGeom prst="rect">
            <a:avLst/>
          </a:prstGeom>
          <a:noFill/>
        </p:spPr>
        <p:txBody>
          <a:bodyPr wrap="square" rtlCol="0">
            <a:spAutoFit/>
          </a:bodyPr>
          <a:lstStyle/>
          <a:p>
            <a:pPr>
              <a:spcAft>
                <a:spcPts val="600"/>
              </a:spcAft>
            </a:pPr>
            <a:r>
              <a:rPr lang="en-US" altLang="zh-CN" sz="3200" dirty="0">
                <a:solidFill>
                  <a:srgbClr val="074FB0"/>
                </a:solidFill>
              </a:rPr>
              <a:t>DORIS - Ground and Satellite Segments</a:t>
            </a:r>
          </a:p>
        </p:txBody>
      </p:sp>
      <p:sp>
        <p:nvSpPr>
          <p:cNvPr id="3" name="Untertitel 3">
            <a:extLst>
              <a:ext uri="{FF2B5EF4-FFF2-40B4-BE49-F238E27FC236}">
                <a16:creationId xmlns:a16="http://schemas.microsoft.com/office/drawing/2014/main" id="{9AC6B39C-AF66-0245-9AC5-65C3B976A7A2}"/>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pic>
        <p:nvPicPr>
          <p:cNvPr id="6" name="图片 5">
            <a:extLst>
              <a:ext uri="{FF2B5EF4-FFF2-40B4-BE49-F238E27FC236}">
                <a16:creationId xmlns:a16="http://schemas.microsoft.com/office/drawing/2014/main" id="{E2EAA95C-60DF-9E01-0A18-1566FE1C0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49" y="2423792"/>
            <a:ext cx="7429500" cy="3676650"/>
          </a:xfrm>
          <a:prstGeom prst="rect">
            <a:avLst/>
          </a:prstGeom>
        </p:spPr>
      </p:pic>
      <p:sp>
        <p:nvSpPr>
          <p:cNvPr id="9" name="文本框 8">
            <a:extLst>
              <a:ext uri="{FF2B5EF4-FFF2-40B4-BE49-F238E27FC236}">
                <a16:creationId xmlns:a16="http://schemas.microsoft.com/office/drawing/2014/main" id="{1A7006ED-A2E5-28E6-5B5F-666C7D19BF78}"/>
              </a:ext>
            </a:extLst>
          </p:cNvPr>
          <p:cNvSpPr txBox="1"/>
          <p:nvPr/>
        </p:nvSpPr>
        <p:spPr>
          <a:xfrm>
            <a:off x="572400" y="890424"/>
            <a:ext cx="7620000" cy="155427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dirty="0"/>
              <a:t>Data transmission from ground beacon to satellite</a:t>
            </a:r>
          </a:p>
          <a:p>
            <a:pPr marL="285750" indent="-285750" algn="l">
              <a:spcAft>
                <a:spcPts val="600"/>
              </a:spcAft>
              <a:buFont typeface="Arial" panose="020B0604020202020204" pitchFamily="34" charset="0"/>
              <a:buChar char="•"/>
            </a:pPr>
            <a:r>
              <a:rPr lang="en-US" altLang="zh-CN" sz="2000" dirty="0"/>
              <a:t>Data reception and dissemination done by satellite</a:t>
            </a:r>
          </a:p>
          <a:p>
            <a:pPr marL="285750" indent="-285750" algn="l">
              <a:spcAft>
                <a:spcPts val="600"/>
              </a:spcAft>
              <a:buFont typeface="Arial" panose="020B0604020202020204" pitchFamily="34" charset="0"/>
              <a:buChar char="•"/>
            </a:pPr>
            <a:r>
              <a:rPr lang="en-US" altLang="zh-CN" sz="2000" dirty="0"/>
              <a:t>Worldwide distribution of ground stations, including oceanic regions</a:t>
            </a:r>
          </a:p>
          <a:p>
            <a:pPr marL="285750" indent="-285750" algn="l">
              <a:spcAft>
                <a:spcPts val="600"/>
              </a:spcAft>
              <a:buFont typeface="Arial" panose="020B0604020202020204" pitchFamily="34" charset="0"/>
              <a:buChar char="•"/>
            </a:pPr>
            <a:r>
              <a:rPr lang="en-US" altLang="zh-CN" sz="2000" dirty="0"/>
              <a:t>DGXX receivers: track up to seven signals at the same time</a:t>
            </a:r>
            <a:endParaRPr lang="zh-CN" altLang="en-US" sz="2000" dirty="0"/>
          </a:p>
        </p:txBody>
      </p:sp>
      <p:pic>
        <p:nvPicPr>
          <p:cNvPr id="13" name="图片 12">
            <a:extLst>
              <a:ext uri="{FF2B5EF4-FFF2-40B4-BE49-F238E27FC236}">
                <a16:creationId xmlns:a16="http://schemas.microsoft.com/office/drawing/2014/main" id="{C0B99E4C-3DD1-11FA-6B4E-1B0187896E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349" y="2361446"/>
            <a:ext cx="7987300" cy="3933452"/>
          </a:xfrm>
          <a:prstGeom prst="rect">
            <a:avLst/>
          </a:prstGeom>
        </p:spPr>
      </p:pic>
    </p:spTree>
    <p:extLst>
      <p:ext uri="{BB962C8B-B14F-4D97-AF65-F5344CB8AC3E}">
        <p14:creationId xmlns:p14="http://schemas.microsoft.com/office/powerpoint/2010/main" val="262456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C44BA-8E83-3BCB-7600-08D4342B2F5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90C45B1-E72E-E007-93C6-26E5292C0E2C}"/>
              </a:ext>
            </a:extLst>
          </p:cNvPr>
          <p:cNvSpPr txBox="1"/>
          <p:nvPr/>
        </p:nvSpPr>
        <p:spPr>
          <a:xfrm>
            <a:off x="252483" y="76200"/>
            <a:ext cx="7739210" cy="584775"/>
          </a:xfrm>
          <a:prstGeom prst="rect">
            <a:avLst/>
          </a:prstGeom>
          <a:noFill/>
        </p:spPr>
        <p:txBody>
          <a:bodyPr wrap="square" rtlCol="0">
            <a:spAutoFit/>
          </a:bodyPr>
          <a:lstStyle/>
          <a:p>
            <a:pPr>
              <a:spcAft>
                <a:spcPts val="600"/>
              </a:spcAft>
            </a:pPr>
            <a:r>
              <a:rPr lang="en-US" altLang="zh-CN" sz="3200" dirty="0">
                <a:solidFill>
                  <a:srgbClr val="074FB0"/>
                </a:solidFill>
              </a:rPr>
              <a:t>DORIS - Observation Equation</a:t>
            </a:r>
          </a:p>
        </p:txBody>
      </p:sp>
      <p:sp>
        <p:nvSpPr>
          <p:cNvPr id="3" name="Untertitel 3">
            <a:extLst>
              <a:ext uri="{FF2B5EF4-FFF2-40B4-BE49-F238E27FC236}">
                <a16:creationId xmlns:a16="http://schemas.microsoft.com/office/drawing/2014/main" id="{AB164140-F089-E983-EDE8-A136F6A47917}"/>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12" name="文本框 11">
            <a:extLst>
              <a:ext uri="{FF2B5EF4-FFF2-40B4-BE49-F238E27FC236}">
                <a16:creationId xmlns:a16="http://schemas.microsoft.com/office/drawing/2014/main" id="{8E4D5BA3-43CD-23C4-EED0-52EA96BE7D9D}"/>
              </a:ext>
            </a:extLst>
          </p:cNvPr>
          <p:cNvSpPr txBox="1"/>
          <p:nvPr/>
        </p:nvSpPr>
        <p:spPr>
          <a:xfrm>
            <a:off x="572400" y="890424"/>
            <a:ext cx="7620000" cy="40011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dirty="0"/>
              <a:t>Ionosphere combination of two frequencies:</a:t>
            </a:r>
            <a:endParaRPr lang="zh-CN" altLang="en-US" sz="2000" dirty="0"/>
          </a:p>
        </p:txBody>
      </p:sp>
      <p:pic>
        <p:nvPicPr>
          <p:cNvPr id="8" name="图片 7">
            <a:extLst>
              <a:ext uri="{FF2B5EF4-FFF2-40B4-BE49-F238E27FC236}">
                <a16:creationId xmlns:a16="http://schemas.microsoft.com/office/drawing/2014/main" id="{DCCF2687-D6B5-569C-0704-DF88108B94BF}"/>
              </a:ext>
            </a:extLst>
          </p:cNvPr>
          <p:cNvPicPr>
            <a:picLocks noChangeAspect="1"/>
          </p:cNvPicPr>
          <p:nvPr/>
        </p:nvPicPr>
        <p:blipFill>
          <a:blip r:embed="rId3"/>
          <a:stretch>
            <a:fillRect/>
          </a:stretch>
        </p:blipFill>
        <p:spPr>
          <a:xfrm>
            <a:off x="778145" y="1447800"/>
            <a:ext cx="7587707" cy="2806299"/>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7EE57E4-938B-3EF9-4DBB-4C42FE620294}"/>
                  </a:ext>
                </a:extLst>
              </p:cNvPr>
              <p:cNvSpPr txBox="1"/>
              <p:nvPr/>
            </p:nvSpPr>
            <p:spPr>
              <a:xfrm>
                <a:off x="572400" y="4411365"/>
                <a:ext cx="7620000" cy="155427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dirty="0"/>
                  <a:t>STEC inseparable from ambiguity without code measurements</a:t>
                </a:r>
              </a:p>
              <a:p>
                <a:pPr marL="285750" indent="-285750">
                  <a:spcAft>
                    <a:spcPts val="600"/>
                  </a:spcAft>
                  <a:buFont typeface="Arial" panose="020B0604020202020204" pitchFamily="34" charset="0"/>
                  <a:buChar char="•"/>
                </a:pPr>
                <a14:m>
                  <m:oMath xmlns:m="http://schemas.openxmlformats.org/officeDocument/2006/math">
                    <m:r>
                      <m:rPr>
                        <m:sty m:val="p"/>
                      </m:rPr>
                      <a:rPr lang="en-US" altLang="zh-CN" sz="2000" b="0" i="0" smtClean="0">
                        <a:latin typeface="Cambria Math" panose="02040503050406030204" pitchFamily="18" charset="0"/>
                      </a:rPr>
                      <m:t>Δ</m:t>
                    </m:r>
                    <m:r>
                      <a:rPr lang="en-US" altLang="zh-CN" sz="2000" b="0" i="1" smtClean="0">
                        <a:latin typeface="Cambria Math" panose="02040503050406030204" pitchFamily="18" charset="0"/>
                      </a:rPr>
                      <m:t>𝐷</m:t>
                    </m:r>
                  </m:oMath>
                </a14:m>
                <a:r>
                  <a:rPr lang="en-US" altLang="zh-CN" sz="2000" b="0" dirty="0"/>
                  <a:t> is the phase center error</a:t>
                </a:r>
                <a:endParaRPr lang="en-US" altLang="zh-CN" sz="2000" dirty="0"/>
              </a:p>
              <a:p>
                <a:pPr marL="285750" indent="-285750">
                  <a:spcAft>
                    <a:spcPts val="600"/>
                  </a:spcAft>
                  <a:buFont typeface="Arial" panose="020B0604020202020204" pitchFamily="34" charset="0"/>
                  <a:buChar char="•"/>
                </a:pPr>
                <a:endParaRPr lang="en-US" altLang="zh-CN" sz="2000" dirty="0"/>
              </a:p>
              <a:p>
                <a:pPr marL="285750" indent="-285750">
                  <a:spcAft>
                    <a:spcPts val="600"/>
                  </a:spcAft>
                  <a:buFont typeface="Arial" panose="020B0604020202020204" pitchFamily="34" charset="0"/>
                  <a:buChar char="•"/>
                </a:pPr>
                <a:endParaRPr lang="zh-CN" altLang="en-US" sz="2000" dirty="0"/>
              </a:p>
            </p:txBody>
          </p:sp>
        </mc:Choice>
        <mc:Fallback xmlns="">
          <p:sp>
            <p:nvSpPr>
              <p:cNvPr id="9" name="文本框 8">
                <a:extLst>
                  <a:ext uri="{FF2B5EF4-FFF2-40B4-BE49-F238E27FC236}">
                    <a16:creationId xmlns:a16="http://schemas.microsoft.com/office/drawing/2014/main" id="{F7EE57E4-938B-3EF9-4DBB-4C42FE620294}"/>
                  </a:ext>
                </a:extLst>
              </p:cNvPr>
              <p:cNvSpPr txBox="1">
                <a:spLocks noRot="1" noChangeAspect="1" noMove="1" noResize="1" noEditPoints="1" noAdjustHandles="1" noChangeArrowheads="1" noChangeShapeType="1" noTextEdit="1"/>
              </p:cNvSpPr>
              <p:nvPr/>
            </p:nvSpPr>
            <p:spPr>
              <a:xfrm>
                <a:off x="572400" y="4411365"/>
                <a:ext cx="7620000" cy="1554272"/>
              </a:xfrm>
              <a:prstGeom prst="rect">
                <a:avLst/>
              </a:prstGeom>
              <a:blipFill>
                <a:blip r:embed="rId4"/>
                <a:stretch>
                  <a:fillRect l="-720" t="-2353"/>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9CD89836-73F6-52B4-697D-B4D20B8CF4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296" y="767585"/>
            <a:ext cx="7905955" cy="4058559"/>
          </a:xfrm>
          <a:prstGeom prst="rect">
            <a:avLst/>
          </a:prstGeom>
        </p:spPr>
      </p:pic>
      <p:graphicFrame>
        <p:nvGraphicFramePr>
          <p:cNvPr id="14" name="表格 13">
            <a:extLst>
              <a:ext uri="{FF2B5EF4-FFF2-40B4-BE49-F238E27FC236}">
                <a16:creationId xmlns:a16="http://schemas.microsoft.com/office/drawing/2014/main" id="{DFFE5D81-9291-EC7F-3F80-A1AC5A482E0C}"/>
              </a:ext>
            </a:extLst>
          </p:cNvPr>
          <p:cNvGraphicFramePr>
            <a:graphicFrameLocks noGrp="1"/>
          </p:cNvGraphicFramePr>
          <p:nvPr/>
        </p:nvGraphicFramePr>
        <p:xfrm>
          <a:off x="1523998" y="5131374"/>
          <a:ext cx="6096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518525191"/>
                    </a:ext>
                  </a:extLst>
                </a:gridCol>
                <a:gridCol w="1524000">
                  <a:extLst>
                    <a:ext uri="{9D8B030D-6E8A-4147-A177-3AD203B41FA5}">
                      <a16:colId xmlns:a16="http://schemas.microsoft.com/office/drawing/2014/main" val="198629492"/>
                    </a:ext>
                  </a:extLst>
                </a:gridCol>
                <a:gridCol w="1524000">
                  <a:extLst>
                    <a:ext uri="{9D8B030D-6E8A-4147-A177-3AD203B41FA5}">
                      <a16:colId xmlns:a16="http://schemas.microsoft.com/office/drawing/2014/main" val="2217453171"/>
                    </a:ext>
                  </a:extLst>
                </a:gridCol>
                <a:gridCol w="1524000">
                  <a:extLst>
                    <a:ext uri="{9D8B030D-6E8A-4147-A177-3AD203B41FA5}">
                      <a16:colId xmlns:a16="http://schemas.microsoft.com/office/drawing/2014/main" val="5136558"/>
                    </a:ext>
                  </a:extLst>
                </a:gridCol>
              </a:tblGrid>
              <a:tr h="370840">
                <a:tc>
                  <a:txBody>
                    <a:bodyPr/>
                    <a:lstStyle/>
                    <a:p>
                      <a:r>
                        <a:rPr lang="en-US" altLang="zh-CN" dirty="0"/>
                        <a:t>Satellite</a:t>
                      </a:r>
                      <a:endParaRPr lang="zh-CN" altLang="en-US" dirty="0"/>
                    </a:p>
                  </a:txBody>
                  <a:tcPr/>
                </a:tc>
                <a:tc>
                  <a:txBody>
                    <a:bodyPr/>
                    <a:lstStyle/>
                    <a:p>
                      <a:r>
                        <a:rPr lang="en-US" altLang="zh-CN" dirty="0"/>
                        <a:t>Offset [m]</a:t>
                      </a:r>
                      <a:endParaRPr lang="zh-CN" altLang="en-US" dirty="0"/>
                    </a:p>
                  </a:txBody>
                  <a:tcPr/>
                </a:tc>
                <a:tc>
                  <a:txBody>
                    <a:bodyPr/>
                    <a:lstStyle/>
                    <a:p>
                      <a:r>
                        <a:rPr lang="en-US" altLang="zh-CN" dirty="0"/>
                        <a:t>Beacon</a:t>
                      </a:r>
                      <a:endParaRPr lang="zh-CN" altLang="en-US" dirty="0"/>
                    </a:p>
                  </a:txBody>
                  <a:tcPr/>
                </a:tc>
                <a:tc>
                  <a:txBody>
                    <a:bodyPr/>
                    <a:lstStyle/>
                    <a:p>
                      <a:r>
                        <a:rPr lang="en-US" altLang="zh-CN" dirty="0"/>
                        <a:t>Offset [m]</a:t>
                      </a:r>
                      <a:endParaRPr lang="zh-CN" altLang="en-US" dirty="0"/>
                    </a:p>
                  </a:txBody>
                  <a:tcPr/>
                </a:tc>
                <a:extLst>
                  <a:ext uri="{0D108BD9-81ED-4DB2-BD59-A6C34878D82A}">
                    <a16:rowId xmlns:a16="http://schemas.microsoft.com/office/drawing/2014/main" val="2728780415"/>
                  </a:ext>
                </a:extLst>
              </a:tr>
              <a:tr h="370840">
                <a:tc>
                  <a:txBody>
                    <a:bodyPr/>
                    <a:lstStyle/>
                    <a:p>
                      <a:r>
                        <a:rPr lang="en-US" altLang="zh-CN" dirty="0"/>
                        <a:t>Jason-2</a:t>
                      </a:r>
                      <a:endParaRPr lang="zh-CN" altLang="en-US" dirty="0"/>
                    </a:p>
                  </a:txBody>
                  <a:tcPr/>
                </a:tc>
                <a:tc>
                  <a:txBody>
                    <a:bodyPr/>
                    <a:lstStyle/>
                    <a:p>
                      <a:r>
                        <a:rPr lang="en-US" altLang="zh-CN" dirty="0"/>
                        <a:t>0.164</a:t>
                      </a:r>
                      <a:endParaRPr lang="zh-CN" altLang="en-US" dirty="0"/>
                    </a:p>
                  </a:txBody>
                  <a:tcPr/>
                </a:tc>
                <a:tc>
                  <a:txBody>
                    <a:bodyPr/>
                    <a:lstStyle/>
                    <a:p>
                      <a:r>
                        <a:rPr lang="en-US" altLang="zh-CN" dirty="0"/>
                        <a:t>Alcatel</a:t>
                      </a:r>
                      <a:endParaRPr lang="zh-CN" altLang="en-US" dirty="0"/>
                    </a:p>
                  </a:txBody>
                  <a:tcPr/>
                </a:tc>
                <a:tc>
                  <a:txBody>
                    <a:bodyPr/>
                    <a:lstStyle/>
                    <a:p>
                      <a:r>
                        <a:rPr lang="en-US" altLang="zh-CN" dirty="0"/>
                        <a:t>0.175</a:t>
                      </a:r>
                      <a:endParaRPr lang="zh-CN" altLang="en-US" dirty="0"/>
                    </a:p>
                  </a:txBody>
                  <a:tcPr/>
                </a:tc>
                <a:extLst>
                  <a:ext uri="{0D108BD9-81ED-4DB2-BD59-A6C34878D82A}">
                    <a16:rowId xmlns:a16="http://schemas.microsoft.com/office/drawing/2014/main" val="918634083"/>
                  </a:ext>
                </a:extLst>
              </a:tr>
              <a:tr h="370840">
                <a:tc>
                  <a:txBody>
                    <a:bodyPr/>
                    <a:lstStyle/>
                    <a:p>
                      <a:r>
                        <a:rPr lang="en-US" altLang="zh-CN" dirty="0"/>
                        <a:t>Jason-3</a:t>
                      </a:r>
                      <a:endParaRPr lang="zh-CN" altLang="en-US" dirty="0"/>
                    </a:p>
                  </a:txBody>
                  <a:tcPr/>
                </a:tc>
                <a:tc>
                  <a:txBody>
                    <a:bodyPr/>
                    <a:lstStyle/>
                    <a:p>
                      <a:r>
                        <a:rPr lang="en-US" altLang="zh-CN" dirty="0"/>
                        <a:t>0.168</a:t>
                      </a:r>
                      <a:endParaRPr lang="zh-CN" altLang="en-US" dirty="0"/>
                    </a:p>
                  </a:txBody>
                  <a:tcPr/>
                </a:tc>
                <a:tc>
                  <a:txBody>
                    <a:bodyPr/>
                    <a:lstStyle/>
                    <a:p>
                      <a:r>
                        <a:rPr lang="en-US" altLang="zh-CN" dirty="0"/>
                        <a:t>STAREC</a:t>
                      </a:r>
                      <a:endParaRPr lang="zh-CN" altLang="en-US" dirty="0"/>
                    </a:p>
                  </a:txBody>
                  <a:tcPr/>
                </a:tc>
                <a:tc>
                  <a:txBody>
                    <a:bodyPr/>
                    <a:lstStyle/>
                    <a:p>
                      <a:r>
                        <a:rPr lang="en-US" altLang="zh-CN" dirty="0"/>
                        <a:t>0.487</a:t>
                      </a:r>
                      <a:endParaRPr lang="zh-CN" altLang="en-US" dirty="0"/>
                    </a:p>
                  </a:txBody>
                  <a:tcPr/>
                </a:tc>
                <a:extLst>
                  <a:ext uri="{0D108BD9-81ED-4DB2-BD59-A6C34878D82A}">
                    <a16:rowId xmlns:a16="http://schemas.microsoft.com/office/drawing/2014/main" val="1264120677"/>
                  </a:ext>
                </a:extLst>
              </a:tr>
            </a:tbl>
          </a:graphicData>
        </a:graphic>
      </p:graphicFrame>
    </p:spTree>
    <p:extLst>
      <p:ext uri="{BB962C8B-B14F-4D97-AF65-F5344CB8AC3E}">
        <p14:creationId xmlns:p14="http://schemas.microsoft.com/office/powerpoint/2010/main" val="47848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447DE-DD0C-8AAF-D9FB-23AE7BB9A5CA}"/>
            </a:ext>
          </a:extLst>
        </p:cNvPr>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0FB6778B-086F-CE47-8A9E-2F6A110BDF7B}"/>
              </a:ext>
            </a:extLst>
          </p:cNvPr>
          <p:cNvGraphicFramePr>
            <a:graphicFrameLocks noGrp="1"/>
          </p:cNvGraphicFramePr>
          <p:nvPr/>
        </p:nvGraphicFramePr>
        <p:xfrm>
          <a:off x="1523999" y="4020979"/>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651330331"/>
                    </a:ext>
                  </a:extLst>
                </a:gridCol>
                <a:gridCol w="2032000">
                  <a:extLst>
                    <a:ext uri="{9D8B030D-6E8A-4147-A177-3AD203B41FA5}">
                      <a16:colId xmlns:a16="http://schemas.microsoft.com/office/drawing/2014/main" val="3969004257"/>
                    </a:ext>
                  </a:extLst>
                </a:gridCol>
                <a:gridCol w="2032000">
                  <a:extLst>
                    <a:ext uri="{9D8B030D-6E8A-4147-A177-3AD203B41FA5}">
                      <a16:colId xmlns:a16="http://schemas.microsoft.com/office/drawing/2014/main" val="835097781"/>
                    </a:ext>
                  </a:extLst>
                </a:gridCol>
              </a:tblGrid>
              <a:tr h="370840">
                <a:tc>
                  <a:txBody>
                    <a:bodyPr/>
                    <a:lstStyle/>
                    <a:p>
                      <a:r>
                        <a:rPr lang="en-US" altLang="zh-CN" dirty="0"/>
                        <a:t>Mission</a:t>
                      </a:r>
                      <a:endParaRPr lang="zh-CN" altLang="en-US" dirty="0"/>
                    </a:p>
                  </a:txBody>
                  <a:tcPr/>
                </a:tc>
                <a:tc>
                  <a:txBody>
                    <a:bodyPr/>
                    <a:lstStyle/>
                    <a:p>
                      <a:r>
                        <a:rPr lang="en-US" altLang="zh-CN" dirty="0"/>
                        <a:t>Orbit Height [km]</a:t>
                      </a:r>
                      <a:endParaRPr lang="zh-CN" altLang="en-US" dirty="0"/>
                    </a:p>
                  </a:txBody>
                  <a:tcPr/>
                </a:tc>
                <a:tc>
                  <a:txBody>
                    <a:bodyPr/>
                    <a:lstStyle/>
                    <a:p>
                      <a:r>
                        <a:rPr lang="en-US" altLang="zh-CN" dirty="0"/>
                        <a:t>Scaling Factor</a:t>
                      </a:r>
                      <a:endParaRPr lang="zh-CN" altLang="en-US" dirty="0"/>
                    </a:p>
                  </a:txBody>
                  <a:tcPr/>
                </a:tc>
                <a:extLst>
                  <a:ext uri="{0D108BD9-81ED-4DB2-BD59-A6C34878D82A}">
                    <a16:rowId xmlns:a16="http://schemas.microsoft.com/office/drawing/2014/main" val="1856067330"/>
                  </a:ext>
                </a:extLst>
              </a:tr>
              <a:tr h="370840">
                <a:tc>
                  <a:txBody>
                    <a:bodyPr/>
                    <a:lstStyle/>
                    <a:p>
                      <a:r>
                        <a:rPr lang="en-US" altLang="zh-CN" dirty="0"/>
                        <a:t>Jason-3</a:t>
                      </a:r>
                      <a:endParaRPr lang="zh-CN" altLang="en-US" dirty="0"/>
                    </a:p>
                  </a:txBody>
                  <a:tcPr/>
                </a:tc>
                <a:tc>
                  <a:txBody>
                    <a:bodyPr/>
                    <a:lstStyle/>
                    <a:p>
                      <a:r>
                        <a:rPr lang="en-US" altLang="zh-CN" dirty="0"/>
                        <a:t>1350</a:t>
                      </a:r>
                      <a:endParaRPr lang="zh-CN" altLang="en-US" dirty="0"/>
                    </a:p>
                  </a:txBody>
                  <a:tcPr/>
                </a:tc>
                <a:tc>
                  <a:txBody>
                    <a:bodyPr/>
                    <a:lstStyle/>
                    <a:p>
                      <a:r>
                        <a:rPr lang="en-US" altLang="zh-CN" dirty="0"/>
                        <a:t>0.925</a:t>
                      </a:r>
                      <a:endParaRPr lang="zh-CN" altLang="en-US" dirty="0"/>
                    </a:p>
                  </a:txBody>
                  <a:tcPr/>
                </a:tc>
                <a:extLst>
                  <a:ext uri="{0D108BD9-81ED-4DB2-BD59-A6C34878D82A}">
                    <a16:rowId xmlns:a16="http://schemas.microsoft.com/office/drawing/2014/main" val="1784806129"/>
                  </a:ext>
                </a:extLst>
              </a:tr>
              <a:tr h="370840">
                <a:tc>
                  <a:txBody>
                    <a:bodyPr/>
                    <a:lstStyle/>
                    <a:p>
                      <a:r>
                        <a:rPr lang="en-US" altLang="zh-CN" dirty="0"/>
                        <a:t>HY-2A</a:t>
                      </a:r>
                      <a:endParaRPr lang="zh-CN" altLang="en-US" dirty="0"/>
                    </a:p>
                  </a:txBody>
                  <a:tcPr/>
                </a:tc>
                <a:tc>
                  <a:txBody>
                    <a:bodyPr/>
                    <a:lstStyle/>
                    <a:p>
                      <a:r>
                        <a:rPr lang="en-US" altLang="zh-CN" dirty="0"/>
                        <a:t>970</a:t>
                      </a:r>
                      <a:endParaRPr lang="zh-CN" altLang="en-US" dirty="0"/>
                    </a:p>
                  </a:txBody>
                  <a:tcPr/>
                </a:tc>
                <a:tc>
                  <a:txBody>
                    <a:bodyPr/>
                    <a:lstStyle/>
                    <a:p>
                      <a:r>
                        <a:rPr lang="en-US" altLang="zh-CN" dirty="0"/>
                        <a:t>0.880</a:t>
                      </a:r>
                      <a:endParaRPr lang="zh-CN" altLang="en-US" dirty="0"/>
                    </a:p>
                  </a:txBody>
                  <a:tcPr/>
                </a:tc>
                <a:extLst>
                  <a:ext uri="{0D108BD9-81ED-4DB2-BD59-A6C34878D82A}">
                    <a16:rowId xmlns:a16="http://schemas.microsoft.com/office/drawing/2014/main" val="2487665547"/>
                  </a:ext>
                </a:extLst>
              </a:tr>
              <a:tr h="370840">
                <a:tc>
                  <a:txBody>
                    <a:bodyPr/>
                    <a:lstStyle/>
                    <a:p>
                      <a:r>
                        <a:rPr lang="en-US" altLang="zh-CN" dirty="0"/>
                        <a:t>SARAL</a:t>
                      </a:r>
                      <a:endParaRPr lang="zh-CN" altLang="en-US" dirty="0"/>
                    </a:p>
                  </a:txBody>
                  <a:tcPr/>
                </a:tc>
                <a:tc>
                  <a:txBody>
                    <a:bodyPr/>
                    <a:lstStyle/>
                    <a:p>
                      <a:r>
                        <a:rPr lang="en-US" altLang="zh-CN" dirty="0"/>
                        <a:t>800</a:t>
                      </a:r>
                      <a:endParaRPr lang="zh-CN" altLang="en-US" dirty="0"/>
                    </a:p>
                  </a:txBody>
                  <a:tcPr/>
                </a:tc>
                <a:tc>
                  <a:txBody>
                    <a:bodyPr/>
                    <a:lstStyle/>
                    <a:p>
                      <a:r>
                        <a:rPr lang="en-US" altLang="zh-CN" dirty="0"/>
                        <a:t>0.856</a:t>
                      </a:r>
                      <a:endParaRPr lang="zh-CN" altLang="en-US" dirty="0"/>
                    </a:p>
                  </a:txBody>
                  <a:tcPr/>
                </a:tc>
                <a:extLst>
                  <a:ext uri="{0D108BD9-81ED-4DB2-BD59-A6C34878D82A}">
                    <a16:rowId xmlns:a16="http://schemas.microsoft.com/office/drawing/2014/main" val="313534093"/>
                  </a:ext>
                </a:extLst>
              </a:tr>
            </a:tbl>
          </a:graphicData>
        </a:graphic>
      </p:graphicFrame>
      <p:sp>
        <p:nvSpPr>
          <p:cNvPr id="2" name="文本框 1">
            <a:extLst>
              <a:ext uri="{FF2B5EF4-FFF2-40B4-BE49-F238E27FC236}">
                <a16:creationId xmlns:a16="http://schemas.microsoft.com/office/drawing/2014/main" id="{E5264BC5-0417-87EF-4DB4-54CDD690D366}"/>
              </a:ext>
            </a:extLst>
          </p:cNvPr>
          <p:cNvSpPr txBox="1"/>
          <p:nvPr/>
        </p:nvSpPr>
        <p:spPr>
          <a:xfrm>
            <a:off x="252483" y="76200"/>
            <a:ext cx="7739210" cy="584775"/>
          </a:xfrm>
          <a:prstGeom prst="rect">
            <a:avLst/>
          </a:prstGeom>
          <a:noFill/>
        </p:spPr>
        <p:txBody>
          <a:bodyPr wrap="square" rtlCol="0">
            <a:spAutoFit/>
          </a:bodyPr>
          <a:lstStyle/>
          <a:p>
            <a:pPr>
              <a:spcAft>
                <a:spcPts val="600"/>
              </a:spcAft>
            </a:pPr>
            <a:r>
              <a:rPr lang="en-US" altLang="zh-CN" sz="3200" dirty="0">
                <a:solidFill>
                  <a:srgbClr val="074FB0"/>
                </a:solidFill>
              </a:rPr>
              <a:t>DORIS – STEC Leveling: Per-pass Basis</a:t>
            </a:r>
          </a:p>
        </p:txBody>
      </p:sp>
      <p:sp>
        <p:nvSpPr>
          <p:cNvPr id="3" name="Untertitel 3">
            <a:extLst>
              <a:ext uri="{FF2B5EF4-FFF2-40B4-BE49-F238E27FC236}">
                <a16:creationId xmlns:a16="http://schemas.microsoft.com/office/drawing/2014/main" id="{95F943AE-3381-7846-6027-FE7163A499D6}"/>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12" name="文本框 11">
            <a:extLst>
              <a:ext uri="{FF2B5EF4-FFF2-40B4-BE49-F238E27FC236}">
                <a16:creationId xmlns:a16="http://schemas.microsoft.com/office/drawing/2014/main" id="{6876E532-63C2-E748-7BC2-4755DDED8D6B}"/>
              </a:ext>
            </a:extLst>
          </p:cNvPr>
          <p:cNvSpPr txBox="1"/>
          <p:nvPr/>
        </p:nvSpPr>
        <p:spPr>
          <a:xfrm>
            <a:off x="571499" y="1913488"/>
            <a:ext cx="8001001" cy="155427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dirty="0"/>
              <a:t>Pass detection: filter of outliers or interrupted observations</a:t>
            </a:r>
          </a:p>
          <a:p>
            <a:pPr marL="285750" indent="-285750">
              <a:spcAft>
                <a:spcPts val="600"/>
              </a:spcAft>
              <a:buFont typeface="Arial" panose="020B0604020202020204" pitchFamily="34" charset="0"/>
              <a:buChar char="•"/>
            </a:pPr>
            <a:r>
              <a:rPr lang="en-US" altLang="zh-CN" sz="2000" dirty="0"/>
              <a:t>GIM VTEC interpolation: GIM VTEC at DORIS IPP and epoch</a:t>
            </a:r>
          </a:p>
          <a:p>
            <a:pPr marL="285750" indent="-285750">
              <a:spcAft>
                <a:spcPts val="600"/>
              </a:spcAft>
              <a:buFont typeface="Arial" panose="020B0604020202020204" pitchFamily="34" charset="0"/>
              <a:buChar char="•"/>
            </a:pPr>
            <a:r>
              <a:rPr lang="en-US" altLang="zh-CN" sz="2000" dirty="0"/>
              <a:t>Height scaling: different orbit heights of GNSS and LEO satellite</a:t>
            </a:r>
          </a:p>
          <a:p>
            <a:pPr marL="285750" indent="-285750">
              <a:spcAft>
                <a:spcPts val="600"/>
              </a:spcAft>
              <a:buFont typeface="Arial" panose="020B0604020202020204" pitchFamily="34" charset="0"/>
              <a:buChar char="•"/>
            </a:pPr>
            <a:r>
              <a:rPr lang="en-US" altLang="zh-CN" sz="2000" dirty="0"/>
              <a:t>Mapping function: GIM VTEC to GIM STEC</a:t>
            </a:r>
            <a:endParaRPr lang="zh-CN" altLang="en-US" sz="2000" dirty="0"/>
          </a:p>
        </p:txBody>
      </p:sp>
      <p:pic>
        <p:nvPicPr>
          <p:cNvPr id="15" name="图片 14">
            <a:extLst>
              <a:ext uri="{FF2B5EF4-FFF2-40B4-BE49-F238E27FC236}">
                <a16:creationId xmlns:a16="http://schemas.microsoft.com/office/drawing/2014/main" id="{AD7AA875-5BE1-B9B1-06E3-E118AB3F9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99" y="1212428"/>
            <a:ext cx="8233799" cy="4940280"/>
          </a:xfrm>
          <a:prstGeom prst="rect">
            <a:avLst/>
          </a:prstGeom>
        </p:spPr>
      </p:pic>
      <p:sp>
        <p:nvSpPr>
          <p:cNvPr id="7" name="文本框 6">
            <a:extLst>
              <a:ext uri="{FF2B5EF4-FFF2-40B4-BE49-F238E27FC236}">
                <a16:creationId xmlns:a16="http://schemas.microsoft.com/office/drawing/2014/main" id="{7539C61A-F814-47AB-F7E3-76D0A3495C80}"/>
              </a:ext>
            </a:extLst>
          </p:cNvPr>
          <p:cNvSpPr txBox="1"/>
          <p:nvPr/>
        </p:nvSpPr>
        <p:spPr>
          <a:xfrm>
            <a:off x="914399" y="1076788"/>
            <a:ext cx="3429001" cy="523220"/>
          </a:xfrm>
          <a:prstGeom prst="rect">
            <a:avLst/>
          </a:prstGeom>
          <a:noFill/>
        </p:spPr>
        <p:txBody>
          <a:bodyPr wrap="square" rtlCol="0">
            <a:spAutoFit/>
          </a:bodyPr>
          <a:lstStyle/>
          <a:p>
            <a:pPr algn="l">
              <a:spcAft>
                <a:spcPts val="600"/>
              </a:spcAft>
            </a:pPr>
            <a:r>
              <a:rPr lang="en-US" altLang="zh-CN" sz="2800" dirty="0"/>
              <a:t>Unleveled DORIS STEC</a:t>
            </a:r>
            <a:endParaRPr lang="zh-CN" altLang="en-US" sz="2800" dirty="0"/>
          </a:p>
        </p:txBody>
      </p:sp>
      <p:cxnSp>
        <p:nvCxnSpPr>
          <p:cNvPr id="9" name="直接箭头连接符 8">
            <a:extLst>
              <a:ext uri="{FF2B5EF4-FFF2-40B4-BE49-F238E27FC236}">
                <a16:creationId xmlns:a16="http://schemas.microsoft.com/office/drawing/2014/main" id="{93910E09-4042-E8E2-3FEA-092BFA92FDE1}"/>
              </a:ext>
            </a:extLst>
          </p:cNvPr>
          <p:cNvCxnSpPr/>
          <p:nvPr/>
        </p:nvCxnSpPr>
        <p:spPr>
          <a:xfrm>
            <a:off x="4343400" y="1338398"/>
            <a:ext cx="1676400" cy="0"/>
          </a:xfrm>
          <a:prstGeom prst="straightConnector1">
            <a:avLst/>
          </a:prstGeom>
          <a:ln>
            <a:solidFill>
              <a:srgbClr val="074FB0"/>
            </a:solidFill>
            <a:tailEnd type="triangle"/>
          </a:ln>
          <a:effectLst/>
        </p:spPr>
        <p:style>
          <a:lnRef idx="3">
            <a:schemeClr val="accent1"/>
          </a:lnRef>
          <a:fillRef idx="0">
            <a:schemeClr val="accent1"/>
          </a:fillRef>
          <a:effectRef idx="2">
            <a:schemeClr val="accent1"/>
          </a:effectRef>
          <a:fontRef idx="minor">
            <a:schemeClr val="tx1"/>
          </a:fontRef>
        </p:style>
      </p:cxnSp>
      <p:sp>
        <p:nvSpPr>
          <p:cNvPr id="10" name="文本框 9">
            <a:extLst>
              <a:ext uri="{FF2B5EF4-FFF2-40B4-BE49-F238E27FC236}">
                <a16:creationId xmlns:a16="http://schemas.microsoft.com/office/drawing/2014/main" id="{DABA4602-A041-53C7-2E8C-34B6F322CC26}"/>
              </a:ext>
            </a:extLst>
          </p:cNvPr>
          <p:cNvSpPr txBox="1"/>
          <p:nvPr/>
        </p:nvSpPr>
        <p:spPr>
          <a:xfrm>
            <a:off x="6019800" y="1076788"/>
            <a:ext cx="3429001" cy="523220"/>
          </a:xfrm>
          <a:prstGeom prst="rect">
            <a:avLst/>
          </a:prstGeom>
          <a:noFill/>
        </p:spPr>
        <p:txBody>
          <a:bodyPr wrap="square" rtlCol="0">
            <a:spAutoFit/>
          </a:bodyPr>
          <a:lstStyle/>
          <a:p>
            <a:pPr algn="l">
              <a:spcAft>
                <a:spcPts val="600"/>
              </a:spcAft>
            </a:pPr>
            <a:r>
              <a:rPr lang="en-US" altLang="zh-CN" sz="2800" dirty="0"/>
              <a:t>DORIS STEC</a:t>
            </a:r>
            <a:endParaRPr lang="zh-CN" altLang="en-US" sz="2800" dirty="0"/>
          </a:p>
        </p:txBody>
      </p:sp>
      <p:sp>
        <p:nvSpPr>
          <p:cNvPr id="13" name="文本框 12">
            <a:extLst>
              <a:ext uri="{FF2B5EF4-FFF2-40B4-BE49-F238E27FC236}">
                <a16:creationId xmlns:a16="http://schemas.microsoft.com/office/drawing/2014/main" id="{4BF7AF77-812E-9BDA-D638-5A620E464856}"/>
              </a:ext>
            </a:extLst>
          </p:cNvPr>
          <p:cNvSpPr txBox="1"/>
          <p:nvPr/>
        </p:nvSpPr>
        <p:spPr>
          <a:xfrm>
            <a:off x="4343400" y="830441"/>
            <a:ext cx="3429001" cy="523220"/>
          </a:xfrm>
          <a:prstGeom prst="rect">
            <a:avLst/>
          </a:prstGeom>
          <a:noFill/>
        </p:spPr>
        <p:txBody>
          <a:bodyPr wrap="square" rtlCol="0">
            <a:spAutoFit/>
          </a:bodyPr>
          <a:lstStyle/>
          <a:p>
            <a:pPr algn="l">
              <a:spcAft>
                <a:spcPts val="600"/>
              </a:spcAft>
            </a:pPr>
            <a:r>
              <a:rPr lang="en-US" altLang="zh-CN" sz="2800" dirty="0">
                <a:solidFill>
                  <a:srgbClr val="074FB0"/>
                </a:solidFill>
              </a:rPr>
              <a:t>GIM STEC</a:t>
            </a:r>
            <a:endParaRPr lang="zh-CN" altLang="en-US" sz="2800" dirty="0">
              <a:solidFill>
                <a:srgbClr val="074FB0"/>
              </a:solidFill>
            </a:endParaRPr>
          </a:p>
        </p:txBody>
      </p:sp>
    </p:spTree>
    <p:extLst>
      <p:ext uri="{BB962C8B-B14F-4D97-AF65-F5344CB8AC3E}">
        <p14:creationId xmlns:p14="http://schemas.microsoft.com/office/powerpoint/2010/main" val="120171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6ED7E-D47A-FF29-96F6-DB9680DE23EB}"/>
            </a:ext>
          </a:extLst>
        </p:cNvPr>
        <p:cNvGrpSpPr/>
        <p:nvPr/>
      </p:nvGrpSpPr>
      <p:grpSpPr>
        <a:xfrm>
          <a:off x="0" y="0"/>
          <a:ext cx="0" cy="0"/>
          <a:chOff x="0" y="0"/>
          <a:chExt cx="0" cy="0"/>
        </a:xfrm>
      </p:grpSpPr>
      <p:sp>
        <p:nvSpPr>
          <p:cNvPr id="4" name="等腰三角形 3">
            <a:extLst>
              <a:ext uri="{FF2B5EF4-FFF2-40B4-BE49-F238E27FC236}">
                <a16:creationId xmlns:a16="http://schemas.microsoft.com/office/drawing/2014/main" id="{90E4F01C-D080-A866-0C23-53D63807DE95}"/>
              </a:ext>
            </a:extLst>
          </p:cNvPr>
          <p:cNvSpPr/>
          <p:nvPr>
            <p:custDataLst>
              <p:tags r:id="rId2"/>
            </p:custDataLst>
          </p:nvPr>
        </p:nvSpPr>
        <p:spPr>
          <a:xfrm rot="5400000">
            <a:off x="-285989" y="1479390"/>
            <a:ext cx="4146847" cy="3574868"/>
          </a:xfrm>
          <a:prstGeom prst="triangle">
            <a:avLst/>
          </a:prstGeom>
          <a:pattFill prst="lt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74FB0"/>
              </a:solidFill>
            </a:endParaRPr>
          </a:p>
        </p:txBody>
      </p:sp>
      <p:sp>
        <p:nvSpPr>
          <p:cNvPr id="9" name="等腰三角形 8">
            <a:extLst>
              <a:ext uri="{FF2B5EF4-FFF2-40B4-BE49-F238E27FC236}">
                <a16:creationId xmlns:a16="http://schemas.microsoft.com/office/drawing/2014/main" id="{5AD085FD-246C-E91D-8B1C-B714F19C97F8}"/>
              </a:ext>
            </a:extLst>
          </p:cNvPr>
          <p:cNvSpPr/>
          <p:nvPr>
            <p:custDataLst>
              <p:tags r:id="rId3"/>
            </p:custDataLst>
          </p:nvPr>
        </p:nvSpPr>
        <p:spPr>
          <a:xfrm rot="5400000">
            <a:off x="-288000" y="1656000"/>
            <a:ext cx="4146847" cy="3600000"/>
          </a:xfrm>
          <a:prstGeom prst="triangle">
            <a:avLst/>
          </a:prstGeom>
          <a:pattFill prst="lt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74FB0"/>
              </a:solidFill>
            </a:endParaRPr>
          </a:p>
        </p:txBody>
      </p:sp>
      <p:sp>
        <p:nvSpPr>
          <p:cNvPr id="10" name="文本框 9">
            <a:extLst>
              <a:ext uri="{FF2B5EF4-FFF2-40B4-BE49-F238E27FC236}">
                <a16:creationId xmlns:a16="http://schemas.microsoft.com/office/drawing/2014/main" id="{7E18FBF3-106B-60F9-9343-712DDAEBC530}"/>
              </a:ext>
            </a:extLst>
          </p:cNvPr>
          <p:cNvSpPr txBox="1"/>
          <p:nvPr>
            <p:custDataLst>
              <p:tags r:id="rId4"/>
            </p:custDataLst>
          </p:nvPr>
        </p:nvSpPr>
        <p:spPr>
          <a:xfrm>
            <a:off x="538163" y="1255849"/>
            <a:ext cx="2586037" cy="4219575"/>
          </a:xfrm>
          <a:prstGeom prst="rect">
            <a:avLst/>
          </a:prstGeom>
        </p:spPr>
        <p:txBody>
          <a:bodyPr vert="horz" lIns="67500" tIns="35100" rIns="67500" bIns="35100" rtlCol="0" anchor="ctr" anchorCtr="0">
            <a:normAutofit/>
          </a:bodyPr>
          <a:lstStyle>
            <a:lvl1pPr marL="228600" indent="-228600" fontAlgn="auto">
              <a:lnSpc>
                <a:spcPct val="150000"/>
              </a:lnSpc>
              <a:spcBef>
                <a:spcPts val="0"/>
              </a:spcBef>
              <a:spcAft>
                <a:spcPts val="800"/>
              </a:spcAft>
              <a:buFont typeface="Arial" panose="020B0604020202020204" pitchFamily="34" charset="0"/>
              <a:buChar char="•"/>
              <a:defRPr sz="1200" u="none" strike="noStrike" cap="none" spc="150" normalizeH="0" baseline="0">
                <a:solidFill>
                  <a:schemeClr val="bg2">
                    <a:lumMod val="50000"/>
                  </a:scheme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342900">
              <a:lnSpc>
                <a:spcPct val="100000"/>
              </a:lnSpc>
              <a:buNone/>
            </a:pPr>
            <a:r>
              <a:rPr lang="en-US" sz="3600" dirty="0">
                <a:solidFill>
                  <a:srgbClr val="074FB0"/>
                </a:solidFill>
              </a:rPr>
              <a:t>Satellite Altimetry</a:t>
            </a:r>
          </a:p>
        </p:txBody>
      </p:sp>
      <p:sp>
        <p:nvSpPr>
          <p:cNvPr id="2" name="Untertitel 3">
            <a:extLst>
              <a:ext uri="{FF2B5EF4-FFF2-40B4-BE49-F238E27FC236}">
                <a16:creationId xmlns:a16="http://schemas.microsoft.com/office/drawing/2014/main" id="{25471F68-C251-EFCD-9DD7-1030FE0F54BB}"/>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3" name="文本框 2">
            <a:extLst>
              <a:ext uri="{FF2B5EF4-FFF2-40B4-BE49-F238E27FC236}">
                <a16:creationId xmlns:a16="http://schemas.microsoft.com/office/drawing/2014/main" id="{2F2EDFF1-9E9F-1DBB-9EEB-FC817FF0D851}"/>
              </a:ext>
            </a:extLst>
          </p:cNvPr>
          <p:cNvSpPr txBox="1"/>
          <p:nvPr/>
        </p:nvSpPr>
        <p:spPr>
          <a:xfrm>
            <a:off x="261790" y="65218"/>
            <a:ext cx="6367610" cy="584775"/>
          </a:xfrm>
          <a:prstGeom prst="rect">
            <a:avLst/>
          </a:prstGeom>
          <a:noFill/>
        </p:spPr>
        <p:txBody>
          <a:bodyPr wrap="square" rtlCol="0">
            <a:spAutoFit/>
          </a:bodyPr>
          <a:lstStyle/>
          <a:p>
            <a:pPr algn="l">
              <a:spcAft>
                <a:spcPts val="600"/>
              </a:spcAft>
            </a:pPr>
            <a:r>
              <a:rPr lang="en-US" altLang="zh-CN" sz="3200" dirty="0">
                <a:solidFill>
                  <a:srgbClr val="074FB0"/>
                </a:solidFill>
              </a:rPr>
              <a:t>DORIS-based Ionospheric Corrections</a:t>
            </a:r>
            <a:endParaRPr lang="zh-CN" altLang="en-US" sz="3200" dirty="0">
              <a:solidFill>
                <a:srgbClr val="074FB0"/>
              </a:solidFill>
            </a:endParaRPr>
          </a:p>
        </p:txBody>
      </p:sp>
    </p:spTree>
    <p:custDataLst>
      <p:tags r:id="rId1"/>
    </p:custDataLst>
    <p:extLst>
      <p:ext uri="{BB962C8B-B14F-4D97-AF65-F5344CB8AC3E}">
        <p14:creationId xmlns:p14="http://schemas.microsoft.com/office/powerpoint/2010/main" val="195730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199BC-1AE3-CE05-8EAC-669402703BC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DBD3FEF-1A67-60BA-02ED-46AF406E6A7F}"/>
              </a:ext>
            </a:extLst>
          </p:cNvPr>
          <p:cNvSpPr txBox="1"/>
          <p:nvPr/>
        </p:nvSpPr>
        <p:spPr>
          <a:xfrm>
            <a:off x="252483" y="76200"/>
            <a:ext cx="7739210" cy="584775"/>
          </a:xfrm>
          <a:prstGeom prst="rect">
            <a:avLst/>
          </a:prstGeom>
          <a:noFill/>
        </p:spPr>
        <p:txBody>
          <a:bodyPr wrap="square" rtlCol="0">
            <a:spAutoFit/>
          </a:bodyPr>
          <a:lstStyle/>
          <a:p>
            <a:pPr>
              <a:spcAft>
                <a:spcPts val="600"/>
              </a:spcAft>
            </a:pPr>
            <a:r>
              <a:rPr lang="en-US" altLang="zh-CN" sz="3200" dirty="0">
                <a:solidFill>
                  <a:srgbClr val="074FB0"/>
                </a:solidFill>
              </a:rPr>
              <a:t>DORIS – STEC Leveling: Per-pass Basis</a:t>
            </a:r>
          </a:p>
        </p:txBody>
      </p:sp>
      <p:sp>
        <p:nvSpPr>
          <p:cNvPr id="3" name="Untertitel 3">
            <a:extLst>
              <a:ext uri="{FF2B5EF4-FFF2-40B4-BE49-F238E27FC236}">
                <a16:creationId xmlns:a16="http://schemas.microsoft.com/office/drawing/2014/main" id="{E9F0DB9B-C424-D9A6-FD4F-042A4CAB6630}"/>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pic>
        <p:nvPicPr>
          <p:cNvPr id="20" name="图片 19">
            <a:extLst>
              <a:ext uri="{FF2B5EF4-FFF2-40B4-BE49-F238E27FC236}">
                <a16:creationId xmlns:a16="http://schemas.microsoft.com/office/drawing/2014/main" id="{198AEA84-F55C-B019-C6EE-73EC20D9CD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00" y="1693591"/>
            <a:ext cx="7933010" cy="3763145"/>
          </a:xfrm>
          <a:prstGeom prst="rect">
            <a:avLst/>
          </a:prstGeom>
        </p:spPr>
      </p:pic>
      <p:sp>
        <p:nvSpPr>
          <p:cNvPr id="21" name="文本框 20">
            <a:extLst>
              <a:ext uri="{FF2B5EF4-FFF2-40B4-BE49-F238E27FC236}">
                <a16:creationId xmlns:a16="http://schemas.microsoft.com/office/drawing/2014/main" id="{86181C0E-EBCC-F6B0-2A7C-4221296E7BC5}"/>
              </a:ext>
            </a:extLst>
          </p:cNvPr>
          <p:cNvSpPr txBox="1"/>
          <p:nvPr/>
        </p:nvSpPr>
        <p:spPr>
          <a:xfrm>
            <a:off x="572400" y="890424"/>
            <a:ext cx="8001001" cy="40011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dirty="0"/>
              <a:t>Computation flow from unleveled DORIS STEC to leveled DORIS VTEC</a:t>
            </a:r>
            <a:endParaRPr lang="zh-CN" altLang="en-US" sz="2000" dirty="0"/>
          </a:p>
        </p:txBody>
      </p:sp>
    </p:spTree>
    <p:extLst>
      <p:ext uri="{BB962C8B-B14F-4D97-AF65-F5344CB8AC3E}">
        <p14:creationId xmlns:p14="http://schemas.microsoft.com/office/powerpoint/2010/main" val="633006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815FD-8195-C9FB-682E-B71C381D39F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8DFC670D-DD25-72A5-EBC6-AF84F6604F4D}"/>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9904F167-1EA7-FB3A-9AF0-2E05A5EB1093}"/>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pic>
        <p:nvPicPr>
          <p:cNvPr id="6" name="图片 5">
            <a:extLst>
              <a:ext uri="{FF2B5EF4-FFF2-40B4-BE49-F238E27FC236}">
                <a16:creationId xmlns:a16="http://schemas.microsoft.com/office/drawing/2014/main" id="{A4C47E0D-837D-93A4-6C33-70CBBE156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00" y="1674000"/>
            <a:ext cx="8584861" cy="4299975"/>
          </a:xfrm>
          <a:prstGeom prst="rect">
            <a:avLst/>
          </a:prstGeom>
        </p:spPr>
      </p:pic>
      <p:sp>
        <p:nvSpPr>
          <p:cNvPr id="7" name="文本框 6">
            <a:extLst>
              <a:ext uri="{FF2B5EF4-FFF2-40B4-BE49-F238E27FC236}">
                <a16:creationId xmlns:a16="http://schemas.microsoft.com/office/drawing/2014/main" id="{9E2220AB-75EA-73C9-B132-98D8DB7D30B5}"/>
              </a:ext>
            </a:extLst>
          </p:cNvPr>
          <p:cNvSpPr txBox="1"/>
          <p:nvPr/>
        </p:nvSpPr>
        <p:spPr>
          <a:xfrm>
            <a:off x="3617130" y="5846400"/>
            <a:ext cx="1905000" cy="400110"/>
          </a:xfrm>
          <a:prstGeom prst="rect">
            <a:avLst/>
          </a:prstGeom>
          <a:noFill/>
        </p:spPr>
        <p:txBody>
          <a:bodyPr wrap="square" rtlCol="0">
            <a:spAutoFit/>
          </a:bodyPr>
          <a:lstStyle/>
          <a:p>
            <a:pPr>
              <a:spcAft>
                <a:spcPts val="600"/>
              </a:spcAft>
            </a:pPr>
            <a:r>
              <a:rPr lang="en-US" altLang="zh-CN" sz="2000" dirty="0"/>
              <a:t>DOY 2019 (quiet)</a:t>
            </a:r>
            <a:endParaRPr lang="zh-CN" altLang="en-US" sz="2000" dirty="0"/>
          </a:p>
        </p:txBody>
      </p:sp>
      <p:pic>
        <p:nvPicPr>
          <p:cNvPr id="11" name="图片 10">
            <a:extLst>
              <a:ext uri="{FF2B5EF4-FFF2-40B4-BE49-F238E27FC236}">
                <a16:creationId xmlns:a16="http://schemas.microsoft.com/office/drawing/2014/main" id="{BFF5872C-C673-6CFE-27D2-22C8A195E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00" y="1674000"/>
            <a:ext cx="8584861" cy="4299975"/>
          </a:xfrm>
          <a:prstGeom prst="rect">
            <a:avLst/>
          </a:prstGeom>
        </p:spPr>
      </p:pic>
      <p:sp>
        <p:nvSpPr>
          <p:cNvPr id="8" name="文本框 7">
            <a:extLst>
              <a:ext uri="{FF2B5EF4-FFF2-40B4-BE49-F238E27FC236}">
                <a16:creationId xmlns:a16="http://schemas.microsoft.com/office/drawing/2014/main" id="{6309DC64-9A9C-1227-9A52-C8EB8104ADFB}"/>
              </a:ext>
            </a:extLst>
          </p:cNvPr>
          <p:cNvSpPr txBox="1"/>
          <p:nvPr/>
        </p:nvSpPr>
        <p:spPr>
          <a:xfrm>
            <a:off x="3617130" y="5853968"/>
            <a:ext cx="2021670" cy="400110"/>
          </a:xfrm>
          <a:prstGeom prst="rect">
            <a:avLst/>
          </a:prstGeom>
          <a:noFill/>
        </p:spPr>
        <p:txBody>
          <a:bodyPr wrap="square" rtlCol="0">
            <a:spAutoFit/>
          </a:bodyPr>
          <a:lstStyle/>
          <a:p>
            <a:pPr>
              <a:spcAft>
                <a:spcPts val="600"/>
              </a:spcAft>
            </a:pPr>
            <a:r>
              <a:rPr lang="en-US" altLang="zh-CN" sz="2000" dirty="0"/>
              <a:t>DOY 2024 (active)</a:t>
            </a:r>
            <a:endParaRPr lang="zh-CN" altLang="en-US" sz="2000" dirty="0"/>
          </a:p>
        </p:txBody>
      </p:sp>
      <p:sp>
        <p:nvSpPr>
          <p:cNvPr id="4" name="文本框 3">
            <a:extLst>
              <a:ext uri="{FF2B5EF4-FFF2-40B4-BE49-F238E27FC236}">
                <a16:creationId xmlns:a16="http://schemas.microsoft.com/office/drawing/2014/main" id="{DAD9D7DD-F429-6D1A-97D5-57CB2151A763}"/>
              </a:ext>
            </a:extLst>
          </p:cNvPr>
          <p:cNvSpPr txBox="1"/>
          <p:nvPr/>
        </p:nvSpPr>
        <p:spPr>
          <a:xfrm>
            <a:off x="572400" y="890424"/>
            <a:ext cx="7620000" cy="78483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Elevation mask</a:t>
            </a:r>
          </a:p>
          <a:p>
            <a:pPr marL="285750" indent="-285750">
              <a:spcAft>
                <a:spcPts val="600"/>
              </a:spcAft>
              <a:buFont typeface="Arial" panose="020B0604020202020204" pitchFamily="34" charset="0"/>
              <a:buChar char="•"/>
            </a:pPr>
            <a:r>
              <a:rPr lang="en-US" altLang="zh-CN" sz="2000" dirty="0"/>
              <a:t>Elevation: 0, 5, 10, 15, 20 degrees</a:t>
            </a:r>
          </a:p>
        </p:txBody>
      </p:sp>
    </p:spTree>
    <p:extLst>
      <p:ext uri="{BB962C8B-B14F-4D97-AF65-F5344CB8AC3E}">
        <p14:creationId xmlns:p14="http://schemas.microsoft.com/office/powerpoint/2010/main" val="354501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8F415-7C0F-9C9F-00C1-CA12CB70C1F4}"/>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02DF315D-69D1-76A1-05FF-A9C0866AC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68" y="1254517"/>
            <a:ext cx="8584861" cy="4299975"/>
          </a:xfrm>
          <a:prstGeom prst="rect">
            <a:avLst/>
          </a:prstGeom>
        </p:spPr>
      </p:pic>
      <p:sp>
        <p:nvSpPr>
          <p:cNvPr id="2" name="文本框 1">
            <a:extLst>
              <a:ext uri="{FF2B5EF4-FFF2-40B4-BE49-F238E27FC236}">
                <a16:creationId xmlns:a16="http://schemas.microsoft.com/office/drawing/2014/main" id="{A69CECF8-DB75-539F-ACC3-B6B2B65C44F2}"/>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1E784857-3C95-2343-D495-4D8AC6C75739}"/>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4" name="文本框 3">
            <a:extLst>
              <a:ext uri="{FF2B5EF4-FFF2-40B4-BE49-F238E27FC236}">
                <a16:creationId xmlns:a16="http://schemas.microsoft.com/office/drawing/2014/main" id="{A5078629-E444-8E63-E035-7A04382B5365}"/>
              </a:ext>
            </a:extLst>
          </p:cNvPr>
          <p:cNvSpPr txBox="1"/>
          <p:nvPr/>
        </p:nvSpPr>
        <p:spPr>
          <a:xfrm>
            <a:off x="572400" y="890424"/>
            <a:ext cx="7620000" cy="78483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Data selection</a:t>
            </a:r>
          </a:p>
          <a:p>
            <a:pPr marL="285750" indent="-285750">
              <a:spcAft>
                <a:spcPts val="600"/>
              </a:spcAft>
              <a:buFont typeface="Arial" panose="020B0604020202020204" pitchFamily="34" charset="0"/>
              <a:buChar char="•"/>
            </a:pPr>
            <a:r>
              <a:rPr lang="en-US" altLang="zh-CN" sz="2000" dirty="0"/>
              <a:t>Spatial division: Window size and min </a:t>
            </a:r>
            <a:r>
              <a:rPr lang="en-US" altLang="zh-CN" sz="2000" dirty="0" err="1"/>
              <a:t>obs</a:t>
            </a:r>
            <a:r>
              <a:rPr lang="en-US" altLang="zh-CN" sz="2000" dirty="0"/>
              <a:t> number within</a:t>
            </a:r>
          </a:p>
        </p:txBody>
      </p:sp>
      <p:graphicFrame>
        <p:nvGraphicFramePr>
          <p:cNvPr id="13" name="表格 12">
            <a:extLst>
              <a:ext uri="{FF2B5EF4-FFF2-40B4-BE49-F238E27FC236}">
                <a16:creationId xmlns:a16="http://schemas.microsoft.com/office/drawing/2014/main" id="{F6BFE512-CBE5-69D6-6A2E-F5E4C2945B00}"/>
              </a:ext>
            </a:extLst>
          </p:cNvPr>
          <p:cNvGraphicFramePr>
            <a:graphicFrameLocks noGrp="1"/>
          </p:cNvGraphicFramePr>
          <p:nvPr/>
        </p:nvGraphicFramePr>
        <p:xfrm>
          <a:off x="1133693" y="5471840"/>
          <a:ext cx="6858000" cy="74168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024021996"/>
                    </a:ext>
                  </a:extLst>
                </a:gridCol>
                <a:gridCol w="1143000">
                  <a:extLst>
                    <a:ext uri="{9D8B030D-6E8A-4147-A177-3AD203B41FA5}">
                      <a16:colId xmlns:a16="http://schemas.microsoft.com/office/drawing/2014/main" val="890417238"/>
                    </a:ext>
                  </a:extLst>
                </a:gridCol>
                <a:gridCol w="1143000">
                  <a:extLst>
                    <a:ext uri="{9D8B030D-6E8A-4147-A177-3AD203B41FA5}">
                      <a16:colId xmlns:a16="http://schemas.microsoft.com/office/drawing/2014/main" val="1383612093"/>
                    </a:ext>
                  </a:extLst>
                </a:gridCol>
                <a:gridCol w="1143000">
                  <a:extLst>
                    <a:ext uri="{9D8B030D-6E8A-4147-A177-3AD203B41FA5}">
                      <a16:colId xmlns:a16="http://schemas.microsoft.com/office/drawing/2014/main" val="3710366135"/>
                    </a:ext>
                  </a:extLst>
                </a:gridCol>
                <a:gridCol w="1143000">
                  <a:extLst>
                    <a:ext uri="{9D8B030D-6E8A-4147-A177-3AD203B41FA5}">
                      <a16:colId xmlns:a16="http://schemas.microsoft.com/office/drawing/2014/main" val="3208470479"/>
                    </a:ext>
                  </a:extLst>
                </a:gridCol>
                <a:gridCol w="1143000">
                  <a:extLst>
                    <a:ext uri="{9D8B030D-6E8A-4147-A177-3AD203B41FA5}">
                      <a16:colId xmlns:a16="http://schemas.microsoft.com/office/drawing/2014/main" val="2575009599"/>
                    </a:ext>
                  </a:extLst>
                </a:gridCol>
              </a:tblGrid>
              <a:tr h="370840">
                <a:tc>
                  <a:txBody>
                    <a:bodyPr/>
                    <a:lstStyle/>
                    <a:p>
                      <a:pPr algn="ctr"/>
                      <a:r>
                        <a:rPr lang="en-US" altLang="zh-CN" dirty="0"/>
                        <a:t>Window</a:t>
                      </a:r>
                      <a:endParaRPr lang="zh-CN" altLang="en-US" dirty="0"/>
                    </a:p>
                  </a:txBody>
                  <a:tcPr/>
                </a:tc>
                <a:tc>
                  <a:txBody>
                    <a:bodyPr/>
                    <a:lstStyle/>
                    <a:p>
                      <a:pPr algn="ctr"/>
                      <a:r>
                        <a:rPr lang="en-US" altLang="zh-CN" dirty="0"/>
                        <a:t>(3,6)</a:t>
                      </a:r>
                      <a:endParaRPr lang="zh-CN" altLang="en-US" dirty="0"/>
                    </a:p>
                  </a:txBody>
                  <a:tcPr/>
                </a:tc>
                <a:tc>
                  <a:txBody>
                    <a:bodyPr/>
                    <a:lstStyle/>
                    <a:p>
                      <a:pPr algn="ctr"/>
                      <a:r>
                        <a:rPr lang="en-US" altLang="zh-CN" dirty="0"/>
                        <a:t>(4,8)</a:t>
                      </a:r>
                      <a:endParaRPr lang="zh-CN" altLang="en-US" dirty="0"/>
                    </a:p>
                  </a:txBody>
                  <a:tcPr/>
                </a:tc>
                <a:tc>
                  <a:txBody>
                    <a:bodyPr/>
                    <a:lstStyle/>
                    <a:p>
                      <a:pPr algn="ctr"/>
                      <a:r>
                        <a:rPr lang="en-US" altLang="zh-CN" dirty="0"/>
                        <a:t>(5,10)</a:t>
                      </a:r>
                      <a:endParaRPr lang="zh-CN" altLang="en-US" dirty="0"/>
                    </a:p>
                  </a:txBody>
                  <a:tcPr/>
                </a:tc>
                <a:tc>
                  <a:txBody>
                    <a:bodyPr/>
                    <a:lstStyle/>
                    <a:p>
                      <a:pPr algn="ctr"/>
                      <a:r>
                        <a:rPr lang="en-US" altLang="zh-CN" dirty="0"/>
                        <a:t>(6,12)</a:t>
                      </a:r>
                      <a:endParaRPr lang="zh-CN" altLang="en-US" dirty="0"/>
                    </a:p>
                  </a:txBody>
                  <a:tcPr/>
                </a:tc>
                <a:tc>
                  <a:txBody>
                    <a:bodyPr/>
                    <a:lstStyle/>
                    <a:p>
                      <a:pPr algn="ctr"/>
                      <a:r>
                        <a:rPr lang="en-US" altLang="zh-CN" dirty="0"/>
                        <a:t>(7,14)</a:t>
                      </a:r>
                      <a:endParaRPr lang="zh-CN" altLang="en-US" dirty="0"/>
                    </a:p>
                  </a:txBody>
                  <a:tcPr/>
                </a:tc>
                <a:extLst>
                  <a:ext uri="{0D108BD9-81ED-4DB2-BD59-A6C34878D82A}">
                    <a16:rowId xmlns:a16="http://schemas.microsoft.com/office/drawing/2014/main" val="883725212"/>
                  </a:ext>
                </a:extLst>
              </a:tr>
              <a:tr h="370840">
                <a:tc>
                  <a:txBody>
                    <a:bodyPr/>
                    <a:lstStyle/>
                    <a:p>
                      <a:pPr algn="ctr"/>
                      <a:r>
                        <a:rPr lang="en-US" altLang="zh-CN" dirty="0"/>
                        <a:t>Min </a:t>
                      </a:r>
                      <a:r>
                        <a:rPr lang="en-US" altLang="zh-CN" dirty="0" err="1"/>
                        <a:t>Obs</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50</a:t>
                      </a:r>
                      <a:endParaRPr lang="zh-CN" altLang="en-US" dirty="0"/>
                    </a:p>
                  </a:txBody>
                  <a:tcPr/>
                </a:tc>
                <a:tc>
                  <a:txBody>
                    <a:bodyPr/>
                    <a:lstStyle/>
                    <a:p>
                      <a:pPr algn="ctr"/>
                      <a:r>
                        <a:rPr lang="en-US" altLang="zh-CN" dirty="0"/>
                        <a:t>70</a:t>
                      </a:r>
                      <a:endParaRPr lang="zh-CN" altLang="en-US" dirty="0"/>
                    </a:p>
                  </a:txBody>
                  <a:tcPr/>
                </a:tc>
                <a:tc>
                  <a:txBody>
                    <a:bodyPr/>
                    <a:lstStyle/>
                    <a:p>
                      <a:pPr algn="ctr"/>
                      <a:r>
                        <a:rPr lang="en-US" altLang="zh-CN" dirty="0"/>
                        <a:t>90</a:t>
                      </a:r>
                      <a:endParaRPr lang="zh-CN" altLang="en-US" dirty="0"/>
                    </a:p>
                  </a:txBody>
                  <a:tcPr/>
                </a:tc>
                <a:extLst>
                  <a:ext uri="{0D108BD9-81ED-4DB2-BD59-A6C34878D82A}">
                    <a16:rowId xmlns:a16="http://schemas.microsoft.com/office/drawing/2014/main" val="3413841591"/>
                  </a:ext>
                </a:extLst>
              </a:tr>
            </a:tbl>
          </a:graphicData>
        </a:graphic>
      </p:graphicFrame>
      <p:pic>
        <p:nvPicPr>
          <p:cNvPr id="15" name="图片 14">
            <a:extLst>
              <a:ext uri="{FF2B5EF4-FFF2-40B4-BE49-F238E27FC236}">
                <a16:creationId xmlns:a16="http://schemas.microsoft.com/office/drawing/2014/main" id="{6FFD8EE0-42C0-10F1-6F26-23109629D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5254"/>
            <a:ext cx="9144000" cy="4580035"/>
          </a:xfrm>
          <a:prstGeom prst="rect">
            <a:avLst/>
          </a:prstGeom>
        </p:spPr>
      </p:pic>
    </p:spTree>
    <p:extLst>
      <p:ext uri="{BB962C8B-B14F-4D97-AF65-F5344CB8AC3E}">
        <p14:creationId xmlns:p14="http://schemas.microsoft.com/office/powerpoint/2010/main" val="161302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D151A-80A3-A8A0-1EEA-2A5F6E373C5C}"/>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A9F6CC4A-C4E8-3BEC-0279-1071B2FEC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00" y="1256400"/>
            <a:ext cx="8584861" cy="4299975"/>
          </a:xfrm>
          <a:prstGeom prst="rect">
            <a:avLst/>
          </a:prstGeom>
        </p:spPr>
      </p:pic>
      <p:sp>
        <p:nvSpPr>
          <p:cNvPr id="2" name="文本框 1">
            <a:extLst>
              <a:ext uri="{FF2B5EF4-FFF2-40B4-BE49-F238E27FC236}">
                <a16:creationId xmlns:a16="http://schemas.microsoft.com/office/drawing/2014/main" id="{E9F57943-CD91-253F-989F-A6FEB285205D}"/>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7809A33A-4057-03AC-9DB3-B56C2E926C41}"/>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4" name="文本框 3">
            <a:extLst>
              <a:ext uri="{FF2B5EF4-FFF2-40B4-BE49-F238E27FC236}">
                <a16:creationId xmlns:a16="http://schemas.microsoft.com/office/drawing/2014/main" id="{A4CAE594-9FA8-3DA9-D0C7-9481CC5E92EE}"/>
              </a:ext>
            </a:extLst>
          </p:cNvPr>
          <p:cNvSpPr txBox="1"/>
          <p:nvPr/>
        </p:nvSpPr>
        <p:spPr>
          <a:xfrm>
            <a:off x="572400" y="890424"/>
            <a:ext cx="7620000" cy="78483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Data selection</a:t>
            </a:r>
          </a:p>
          <a:p>
            <a:pPr marL="285750" indent="-285750">
              <a:spcAft>
                <a:spcPts val="600"/>
              </a:spcAft>
              <a:buFont typeface="Arial" panose="020B0604020202020204" pitchFamily="34" charset="0"/>
              <a:buChar char="•"/>
            </a:pPr>
            <a:r>
              <a:rPr lang="en-US" altLang="zh-CN" sz="2000" dirty="0"/>
              <a:t>Spatial division: Window size and min </a:t>
            </a:r>
            <a:r>
              <a:rPr lang="en-US" altLang="zh-CN" sz="2000" dirty="0" err="1"/>
              <a:t>obs</a:t>
            </a:r>
            <a:r>
              <a:rPr lang="en-US" altLang="zh-CN" sz="2000" dirty="0"/>
              <a:t> number within</a:t>
            </a:r>
          </a:p>
        </p:txBody>
      </p:sp>
      <p:graphicFrame>
        <p:nvGraphicFramePr>
          <p:cNvPr id="13" name="表格 12">
            <a:extLst>
              <a:ext uri="{FF2B5EF4-FFF2-40B4-BE49-F238E27FC236}">
                <a16:creationId xmlns:a16="http://schemas.microsoft.com/office/drawing/2014/main" id="{43FB6F2D-3D49-F427-3CBC-12D777E9137C}"/>
              </a:ext>
            </a:extLst>
          </p:cNvPr>
          <p:cNvGraphicFramePr>
            <a:graphicFrameLocks noGrp="1"/>
          </p:cNvGraphicFramePr>
          <p:nvPr/>
        </p:nvGraphicFramePr>
        <p:xfrm>
          <a:off x="1712130" y="5472000"/>
          <a:ext cx="5715000" cy="74168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024021996"/>
                    </a:ext>
                  </a:extLst>
                </a:gridCol>
                <a:gridCol w="1143000">
                  <a:extLst>
                    <a:ext uri="{9D8B030D-6E8A-4147-A177-3AD203B41FA5}">
                      <a16:colId xmlns:a16="http://schemas.microsoft.com/office/drawing/2014/main" val="890417238"/>
                    </a:ext>
                  </a:extLst>
                </a:gridCol>
                <a:gridCol w="1143000">
                  <a:extLst>
                    <a:ext uri="{9D8B030D-6E8A-4147-A177-3AD203B41FA5}">
                      <a16:colId xmlns:a16="http://schemas.microsoft.com/office/drawing/2014/main" val="1383612093"/>
                    </a:ext>
                  </a:extLst>
                </a:gridCol>
                <a:gridCol w="1143000">
                  <a:extLst>
                    <a:ext uri="{9D8B030D-6E8A-4147-A177-3AD203B41FA5}">
                      <a16:colId xmlns:a16="http://schemas.microsoft.com/office/drawing/2014/main" val="3710366135"/>
                    </a:ext>
                  </a:extLst>
                </a:gridCol>
                <a:gridCol w="1143000">
                  <a:extLst>
                    <a:ext uri="{9D8B030D-6E8A-4147-A177-3AD203B41FA5}">
                      <a16:colId xmlns:a16="http://schemas.microsoft.com/office/drawing/2014/main" val="3208470479"/>
                    </a:ext>
                  </a:extLst>
                </a:gridCol>
              </a:tblGrid>
              <a:tr h="370840">
                <a:tc>
                  <a:txBody>
                    <a:bodyPr/>
                    <a:lstStyle/>
                    <a:p>
                      <a:pPr algn="ctr"/>
                      <a:r>
                        <a:rPr lang="en-US" altLang="zh-CN" dirty="0"/>
                        <a:t>Window</a:t>
                      </a:r>
                      <a:endParaRPr lang="zh-CN" altLang="en-US" dirty="0"/>
                    </a:p>
                  </a:txBody>
                  <a:tcPr/>
                </a:tc>
                <a:tc>
                  <a:txBody>
                    <a:bodyPr/>
                    <a:lstStyle/>
                    <a:p>
                      <a:pPr algn="ctr"/>
                      <a:r>
                        <a:rPr lang="en-US" altLang="zh-CN" dirty="0"/>
                        <a:t>(4,8)</a:t>
                      </a:r>
                      <a:endParaRPr lang="zh-CN" altLang="en-US" dirty="0"/>
                    </a:p>
                  </a:txBody>
                  <a:tcPr/>
                </a:tc>
                <a:tc>
                  <a:txBody>
                    <a:bodyPr/>
                    <a:lstStyle/>
                    <a:p>
                      <a:pPr algn="ctr"/>
                      <a:r>
                        <a:rPr lang="en-US" altLang="zh-CN" dirty="0"/>
                        <a:t>(5,10)</a:t>
                      </a:r>
                      <a:endParaRPr lang="zh-CN" altLang="en-US" dirty="0"/>
                    </a:p>
                  </a:txBody>
                  <a:tcPr/>
                </a:tc>
                <a:tc>
                  <a:txBody>
                    <a:bodyPr/>
                    <a:lstStyle/>
                    <a:p>
                      <a:pPr algn="ctr"/>
                      <a:r>
                        <a:rPr lang="en-US" altLang="zh-CN" dirty="0"/>
                        <a:t>(6,12)</a:t>
                      </a:r>
                      <a:endParaRPr lang="zh-CN" altLang="en-US" dirty="0"/>
                    </a:p>
                  </a:txBody>
                  <a:tcPr/>
                </a:tc>
                <a:tc>
                  <a:txBody>
                    <a:bodyPr/>
                    <a:lstStyle/>
                    <a:p>
                      <a:pPr algn="ctr"/>
                      <a:r>
                        <a:rPr lang="en-US" altLang="zh-CN" dirty="0"/>
                        <a:t>(7,14)</a:t>
                      </a:r>
                      <a:endParaRPr lang="zh-CN" altLang="en-US" dirty="0"/>
                    </a:p>
                  </a:txBody>
                  <a:tcPr/>
                </a:tc>
                <a:extLst>
                  <a:ext uri="{0D108BD9-81ED-4DB2-BD59-A6C34878D82A}">
                    <a16:rowId xmlns:a16="http://schemas.microsoft.com/office/drawing/2014/main" val="883725212"/>
                  </a:ext>
                </a:extLst>
              </a:tr>
              <a:tr h="370840">
                <a:tc>
                  <a:txBody>
                    <a:bodyPr/>
                    <a:lstStyle/>
                    <a:p>
                      <a:pPr algn="ctr"/>
                      <a:r>
                        <a:rPr lang="en-US" altLang="zh-CN" dirty="0"/>
                        <a:t>Min </a:t>
                      </a:r>
                      <a:r>
                        <a:rPr lang="en-US" altLang="zh-CN" dirty="0" err="1"/>
                        <a:t>Obs</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50</a:t>
                      </a:r>
                      <a:endParaRPr lang="zh-CN" altLang="en-US" dirty="0"/>
                    </a:p>
                  </a:txBody>
                  <a:tcPr/>
                </a:tc>
                <a:tc>
                  <a:txBody>
                    <a:bodyPr/>
                    <a:lstStyle/>
                    <a:p>
                      <a:pPr algn="ctr"/>
                      <a:r>
                        <a:rPr lang="en-US" altLang="zh-CN" dirty="0"/>
                        <a:t>70</a:t>
                      </a:r>
                      <a:endParaRPr lang="zh-CN" altLang="en-US" dirty="0"/>
                    </a:p>
                  </a:txBody>
                  <a:tcPr/>
                </a:tc>
                <a:extLst>
                  <a:ext uri="{0D108BD9-81ED-4DB2-BD59-A6C34878D82A}">
                    <a16:rowId xmlns:a16="http://schemas.microsoft.com/office/drawing/2014/main" val="3413841591"/>
                  </a:ext>
                </a:extLst>
              </a:tr>
            </a:tbl>
          </a:graphicData>
        </a:graphic>
      </p:graphicFrame>
      <p:pic>
        <p:nvPicPr>
          <p:cNvPr id="8" name="图片 7">
            <a:extLst>
              <a:ext uri="{FF2B5EF4-FFF2-40B4-BE49-F238E27FC236}">
                <a16:creationId xmlns:a16="http://schemas.microsoft.com/office/drawing/2014/main" id="{06F3D061-07D1-B6D3-8DF4-F3106900C6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5254"/>
            <a:ext cx="9144000" cy="4580035"/>
          </a:xfrm>
          <a:prstGeom prst="rect">
            <a:avLst/>
          </a:prstGeom>
        </p:spPr>
      </p:pic>
    </p:spTree>
    <p:extLst>
      <p:ext uri="{BB962C8B-B14F-4D97-AF65-F5344CB8AC3E}">
        <p14:creationId xmlns:p14="http://schemas.microsoft.com/office/powerpoint/2010/main" val="287563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7B6AB-B8F5-2A72-D552-9D9AE95A0645}"/>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00AC4C75-AB42-CAC7-C5EA-47183F198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00" y="1256400"/>
            <a:ext cx="8584861" cy="4299975"/>
          </a:xfrm>
          <a:prstGeom prst="rect">
            <a:avLst/>
          </a:prstGeom>
        </p:spPr>
      </p:pic>
      <p:sp>
        <p:nvSpPr>
          <p:cNvPr id="2" name="文本框 1">
            <a:extLst>
              <a:ext uri="{FF2B5EF4-FFF2-40B4-BE49-F238E27FC236}">
                <a16:creationId xmlns:a16="http://schemas.microsoft.com/office/drawing/2014/main" id="{D4F9F1A0-4147-DF63-65D6-044CD300C318}"/>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D72F3847-54F0-8362-3946-1DC2F9379C6D}"/>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a:t>
            </a:r>
            <a:r>
              <a:rPr lang="de-DE" sz="1200" kern="0" dirty="0">
                <a:solidFill>
                  <a:schemeClr val="tx2"/>
                </a:solidFill>
                <a:latin typeface="+mn-lt"/>
                <a:hlinkClick r:id="rId4" action="ppaction://hlinksldjump"/>
              </a:rPr>
              <a:t>TUM</a:t>
            </a:r>
            <a:endParaRPr lang="de-DE" sz="1200" kern="0" dirty="0">
              <a:solidFill>
                <a:schemeClr val="tx2"/>
              </a:solidFill>
              <a:latin typeface="+mn-lt"/>
            </a:endParaRPr>
          </a:p>
        </p:txBody>
      </p:sp>
      <p:sp>
        <p:nvSpPr>
          <p:cNvPr id="4" name="文本框 3">
            <a:extLst>
              <a:ext uri="{FF2B5EF4-FFF2-40B4-BE49-F238E27FC236}">
                <a16:creationId xmlns:a16="http://schemas.microsoft.com/office/drawing/2014/main" id="{B371D65E-64F3-E979-2EB2-0E13A83F42B1}"/>
              </a:ext>
            </a:extLst>
          </p:cNvPr>
          <p:cNvSpPr txBox="1"/>
          <p:nvPr/>
        </p:nvSpPr>
        <p:spPr>
          <a:xfrm>
            <a:off x="572400" y="890424"/>
            <a:ext cx="7620000" cy="78483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Data selection</a:t>
            </a:r>
          </a:p>
          <a:p>
            <a:pPr marL="285750" indent="-285750">
              <a:spcAft>
                <a:spcPts val="600"/>
              </a:spcAft>
              <a:buFont typeface="Arial" panose="020B0604020202020204" pitchFamily="34" charset="0"/>
              <a:buChar char="•"/>
            </a:pPr>
            <a:r>
              <a:rPr lang="en-US" altLang="zh-CN" sz="2000" dirty="0"/>
              <a:t>Time division: Time interval and min </a:t>
            </a:r>
            <a:r>
              <a:rPr lang="en-US" altLang="zh-CN" sz="2000" dirty="0" err="1"/>
              <a:t>obs</a:t>
            </a:r>
            <a:r>
              <a:rPr lang="en-US" altLang="zh-CN" sz="2000" dirty="0"/>
              <a:t> number within</a:t>
            </a:r>
          </a:p>
        </p:txBody>
      </p:sp>
      <p:graphicFrame>
        <p:nvGraphicFramePr>
          <p:cNvPr id="9" name="表格 8">
            <a:extLst>
              <a:ext uri="{FF2B5EF4-FFF2-40B4-BE49-F238E27FC236}">
                <a16:creationId xmlns:a16="http://schemas.microsoft.com/office/drawing/2014/main" id="{256A24CD-AC84-1A86-C095-EDD350317657}"/>
              </a:ext>
            </a:extLst>
          </p:cNvPr>
          <p:cNvGraphicFramePr>
            <a:graphicFrameLocks noGrp="1"/>
          </p:cNvGraphicFramePr>
          <p:nvPr/>
        </p:nvGraphicFramePr>
        <p:xfrm>
          <a:off x="1133693" y="5471840"/>
          <a:ext cx="6858000" cy="74168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024021996"/>
                    </a:ext>
                  </a:extLst>
                </a:gridCol>
                <a:gridCol w="1143000">
                  <a:extLst>
                    <a:ext uri="{9D8B030D-6E8A-4147-A177-3AD203B41FA5}">
                      <a16:colId xmlns:a16="http://schemas.microsoft.com/office/drawing/2014/main" val="890417238"/>
                    </a:ext>
                  </a:extLst>
                </a:gridCol>
                <a:gridCol w="1143000">
                  <a:extLst>
                    <a:ext uri="{9D8B030D-6E8A-4147-A177-3AD203B41FA5}">
                      <a16:colId xmlns:a16="http://schemas.microsoft.com/office/drawing/2014/main" val="1383612093"/>
                    </a:ext>
                  </a:extLst>
                </a:gridCol>
                <a:gridCol w="1143000">
                  <a:extLst>
                    <a:ext uri="{9D8B030D-6E8A-4147-A177-3AD203B41FA5}">
                      <a16:colId xmlns:a16="http://schemas.microsoft.com/office/drawing/2014/main" val="3710366135"/>
                    </a:ext>
                  </a:extLst>
                </a:gridCol>
                <a:gridCol w="1143000">
                  <a:extLst>
                    <a:ext uri="{9D8B030D-6E8A-4147-A177-3AD203B41FA5}">
                      <a16:colId xmlns:a16="http://schemas.microsoft.com/office/drawing/2014/main" val="3208470479"/>
                    </a:ext>
                  </a:extLst>
                </a:gridCol>
                <a:gridCol w="1143000">
                  <a:extLst>
                    <a:ext uri="{9D8B030D-6E8A-4147-A177-3AD203B41FA5}">
                      <a16:colId xmlns:a16="http://schemas.microsoft.com/office/drawing/2014/main" val="2575009599"/>
                    </a:ext>
                  </a:extLst>
                </a:gridCol>
              </a:tblGrid>
              <a:tr h="370840">
                <a:tc>
                  <a:txBody>
                    <a:bodyPr/>
                    <a:lstStyle/>
                    <a:p>
                      <a:pPr algn="ctr"/>
                      <a:r>
                        <a:rPr lang="en-US" altLang="zh-CN" dirty="0"/>
                        <a:t>Interval</a:t>
                      </a:r>
                      <a:endParaRPr lang="zh-CN" altLang="en-US" dirty="0"/>
                    </a:p>
                  </a:txBody>
                  <a:tcPr/>
                </a:tc>
                <a:tc>
                  <a:txBody>
                    <a:bodyPr/>
                    <a:lstStyle/>
                    <a:p>
                      <a:pPr algn="ctr"/>
                      <a:r>
                        <a:rPr lang="en-US" altLang="zh-CN" dirty="0"/>
                        <a:t>60s</a:t>
                      </a:r>
                      <a:endParaRPr lang="zh-CN" altLang="en-US" dirty="0"/>
                    </a:p>
                  </a:txBody>
                  <a:tcPr/>
                </a:tc>
                <a:tc>
                  <a:txBody>
                    <a:bodyPr/>
                    <a:lstStyle/>
                    <a:p>
                      <a:pPr algn="ctr"/>
                      <a:r>
                        <a:rPr lang="en-US" altLang="zh-CN" dirty="0"/>
                        <a:t>120s</a:t>
                      </a:r>
                      <a:endParaRPr lang="zh-CN" altLang="en-US" dirty="0"/>
                    </a:p>
                  </a:txBody>
                  <a:tcPr/>
                </a:tc>
                <a:tc>
                  <a:txBody>
                    <a:bodyPr/>
                    <a:lstStyle/>
                    <a:p>
                      <a:pPr algn="ctr"/>
                      <a:r>
                        <a:rPr lang="en-US" altLang="zh-CN" dirty="0"/>
                        <a:t>180s</a:t>
                      </a:r>
                      <a:endParaRPr lang="zh-CN" altLang="en-US" dirty="0"/>
                    </a:p>
                  </a:txBody>
                  <a:tcPr/>
                </a:tc>
                <a:tc>
                  <a:txBody>
                    <a:bodyPr/>
                    <a:lstStyle/>
                    <a:p>
                      <a:pPr algn="ctr"/>
                      <a:r>
                        <a:rPr lang="en-US" altLang="zh-CN" dirty="0"/>
                        <a:t>240s</a:t>
                      </a:r>
                      <a:endParaRPr lang="zh-CN" altLang="en-US" dirty="0"/>
                    </a:p>
                  </a:txBody>
                  <a:tcPr/>
                </a:tc>
                <a:tc>
                  <a:txBody>
                    <a:bodyPr/>
                    <a:lstStyle/>
                    <a:p>
                      <a:pPr algn="ctr"/>
                      <a:r>
                        <a:rPr lang="en-US" altLang="zh-CN" dirty="0"/>
                        <a:t>300s</a:t>
                      </a:r>
                      <a:endParaRPr lang="zh-CN" altLang="en-US" dirty="0"/>
                    </a:p>
                  </a:txBody>
                  <a:tcPr/>
                </a:tc>
                <a:extLst>
                  <a:ext uri="{0D108BD9-81ED-4DB2-BD59-A6C34878D82A}">
                    <a16:rowId xmlns:a16="http://schemas.microsoft.com/office/drawing/2014/main" val="883725212"/>
                  </a:ext>
                </a:extLst>
              </a:tr>
              <a:tr h="370840">
                <a:tc>
                  <a:txBody>
                    <a:bodyPr/>
                    <a:lstStyle/>
                    <a:p>
                      <a:pPr algn="ctr"/>
                      <a:r>
                        <a:rPr lang="en-US" altLang="zh-CN" dirty="0"/>
                        <a:t>Min </a:t>
                      </a:r>
                      <a:r>
                        <a:rPr lang="en-US" altLang="zh-CN" dirty="0" err="1"/>
                        <a:t>Obs</a:t>
                      </a:r>
                      <a:endParaRPr lang="zh-CN" altLang="en-US" dirty="0"/>
                    </a:p>
                  </a:txBody>
                  <a:tcPr/>
                </a:tc>
                <a:tc>
                  <a:txBody>
                    <a:bodyPr/>
                    <a:lstStyle/>
                    <a:p>
                      <a:pPr algn="ctr"/>
                      <a:r>
                        <a:rPr lang="en-US" altLang="zh-CN" dirty="0"/>
                        <a:t>50</a:t>
                      </a:r>
                      <a:endParaRPr lang="zh-CN" altLang="en-US" dirty="0"/>
                    </a:p>
                  </a:txBody>
                  <a:tcPr/>
                </a:tc>
                <a:tc>
                  <a:txBody>
                    <a:bodyPr/>
                    <a:lstStyle/>
                    <a:p>
                      <a:pPr algn="ctr"/>
                      <a:r>
                        <a:rPr lang="en-US" altLang="zh-CN" dirty="0"/>
                        <a:t>100</a:t>
                      </a:r>
                      <a:endParaRPr lang="zh-CN" altLang="en-US" dirty="0"/>
                    </a:p>
                  </a:txBody>
                  <a:tcPr/>
                </a:tc>
                <a:tc>
                  <a:txBody>
                    <a:bodyPr/>
                    <a:lstStyle/>
                    <a:p>
                      <a:pPr algn="ctr"/>
                      <a:r>
                        <a:rPr lang="en-US" altLang="zh-CN" dirty="0"/>
                        <a:t>140</a:t>
                      </a:r>
                      <a:endParaRPr lang="zh-CN" altLang="en-US" dirty="0"/>
                    </a:p>
                  </a:txBody>
                  <a:tcPr/>
                </a:tc>
                <a:tc>
                  <a:txBody>
                    <a:bodyPr/>
                    <a:lstStyle/>
                    <a:p>
                      <a:pPr algn="ctr"/>
                      <a:r>
                        <a:rPr lang="en-US" altLang="zh-CN" dirty="0"/>
                        <a:t>180</a:t>
                      </a:r>
                      <a:endParaRPr lang="zh-CN" altLang="en-US" dirty="0"/>
                    </a:p>
                  </a:txBody>
                  <a:tcPr/>
                </a:tc>
                <a:tc>
                  <a:txBody>
                    <a:bodyPr/>
                    <a:lstStyle/>
                    <a:p>
                      <a:pPr algn="ctr"/>
                      <a:r>
                        <a:rPr lang="en-US" altLang="zh-CN" dirty="0"/>
                        <a:t>225</a:t>
                      </a:r>
                      <a:endParaRPr lang="zh-CN" altLang="en-US" dirty="0"/>
                    </a:p>
                  </a:txBody>
                  <a:tcPr/>
                </a:tc>
                <a:extLst>
                  <a:ext uri="{0D108BD9-81ED-4DB2-BD59-A6C34878D82A}">
                    <a16:rowId xmlns:a16="http://schemas.microsoft.com/office/drawing/2014/main" val="3413841591"/>
                  </a:ext>
                </a:extLst>
              </a:tr>
            </a:tbl>
          </a:graphicData>
        </a:graphic>
      </p:graphicFrame>
      <p:pic>
        <p:nvPicPr>
          <p:cNvPr id="11" name="图片 10">
            <a:extLst>
              <a:ext uri="{FF2B5EF4-FFF2-40B4-BE49-F238E27FC236}">
                <a16:creationId xmlns:a16="http://schemas.microsoft.com/office/drawing/2014/main" id="{83A95977-3A0B-6CE0-D2AD-69787281A4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4000"/>
            <a:ext cx="9144000" cy="4580035"/>
          </a:xfrm>
          <a:prstGeom prst="rect">
            <a:avLst/>
          </a:prstGeom>
        </p:spPr>
      </p:pic>
    </p:spTree>
    <p:extLst>
      <p:ext uri="{BB962C8B-B14F-4D97-AF65-F5344CB8AC3E}">
        <p14:creationId xmlns:p14="http://schemas.microsoft.com/office/powerpoint/2010/main" val="237797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D944F-FA16-A7F5-AF6E-AEA90125D2BF}"/>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7AE2B702-5DB9-360A-2FC6-FC4E17C09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00" y="1256400"/>
            <a:ext cx="8584861" cy="4299975"/>
          </a:xfrm>
          <a:prstGeom prst="rect">
            <a:avLst/>
          </a:prstGeom>
        </p:spPr>
      </p:pic>
      <p:sp>
        <p:nvSpPr>
          <p:cNvPr id="2" name="文本框 1">
            <a:extLst>
              <a:ext uri="{FF2B5EF4-FFF2-40B4-BE49-F238E27FC236}">
                <a16:creationId xmlns:a16="http://schemas.microsoft.com/office/drawing/2014/main" id="{D896D285-F22A-4111-F8FD-71D7D4A57922}"/>
              </a:ext>
            </a:extLst>
          </p:cNvPr>
          <p:cNvSpPr txBox="1"/>
          <p:nvPr/>
        </p:nvSpPr>
        <p:spPr>
          <a:xfrm>
            <a:off x="252483" y="76200"/>
            <a:ext cx="7739210" cy="584775"/>
          </a:xfrm>
          <a:prstGeom prst="rect">
            <a:avLst/>
          </a:prstGeom>
          <a:noFill/>
        </p:spPr>
        <p:txBody>
          <a:bodyPr wrap="square" rtlCol="0">
            <a:spAutoFit/>
          </a:bodyPr>
          <a:lstStyle/>
          <a:p>
            <a:pPr marL="0" lvl="0" indent="-342900">
              <a:lnSpc>
                <a:spcPct val="100000"/>
              </a:lnSpc>
              <a:buNone/>
            </a:pPr>
            <a:r>
              <a:rPr lang="en-US" altLang="zh-CN" sz="3200" dirty="0">
                <a:solidFill>
                  <a:srgbClr val="074FB0"/>
                </a:solidFill>
              </a:rPr>
              <a:t>Results and Analysis</a:t>
            </a:r>
          </a:p>
        </p:txBody>
      </p:sp>
      <p:sp>
        <p:nvSpPr>
          <p:cNvPr id="3" name="Untertitel 3">
            <a:extLst>
              <a:ext uri="{FF2B5EF4-FFF2-40B4-BE49-F238E27FC236}">
                <a16:creationId xmlns:a16="http://schemas.microsoft.com/office/drawing/2014/main" id="{2CFCF237-70A1-2EF6-D289-D94D78F53AC1}"/>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4" name="文本框 3">
            <a:extLst>
              <a:ext uri="{FF2B5EF4-FFF2-40B4-BE49-F238E27FC236}">
                <a16:creationId xmlns:a16="http://schemas.microsoft.com/office/drawing/2014/main" id="{7F5EB8FA-ECDE-5EEE-50B6-D6D6280B3975}"/>
              </a:ext>
            </a:extLst>
          </p:cNvPr>
          <p:cNvSpPr txBox="1"/>
          <p:nvPr/>
        </p:nvSpPr>
        <p:spPr>
          <a:xfrm>
            <a:off x="572400" y="890424"/>
            <a:ext cx="7620000" cy="78483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b="1" dirty="0"/>
              <a:t>DORI-based altimetry VTEC: Data selection</a:t>
            </a:r>
          </a:p>
          <a:p>
            <a:pPr marL="285750" indent="-285750">
              <a:spcAft>
                <a:spcPts val="600"/>
              </a:spcAft>
              <a:buFont typeface="Arial" panose="020B0604020202020204" pitchFamily="34" charset="0"/>
              <a:buChar char="•"/>
            </a:pPr>
            <a:r>
              <a:rPr lang="en-US" altLang="zh-CN" sz="2000" dirty="0"/>
              <a:t>Time division: Time interval and min </a:t>
            </a:r>
            <a:r>
              <a:rPr lang="en-US" altLang="zh-CN" sz="2000" dirty="0" err="1"/>
              <a:t>obs</a:t>
            </a:r>
            <a:r>
              <a:rPr lang="en-US" altLang="zh-CN" sz="2000" dirty="0"/>
              <a:t> number within</a:t>
            </a:r>
          </a:p>
        </p:txBody>
      </p:sp>
      <p:graphicFrame>
        <p:nvGraphicFramePr>
          <p:cNvPr id="9" name="表格 8">
            <a:extLst>
              <a:ext uri="{FF2B5EF4-FFF2-40B4-BE49-F238E27FC236}">
                <a16:creationId xmlns:a16="http://schemas.microsoft.com/office/drawing/2014/main" id="{E5A558A6-73B3-2E74-A4A8-A15F6B196F3E}"/>
              </a:ext>
            </a:extLst>
          </p:cNvPr>
          <p:cNvGraphicFramePr>
            <a:graphicFrameLocks noGrp="1"/>
          </p:cNvGraphicFramePr>
          <p:nvPr/>
        </p:nvGraphicFramePr>
        <p:xfrm>
          <a:off x="1133693" y="5471840"/>
          <a:ext cx="6858000" cy="74168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024021996"/>
                    </a:ext>
                  </a:extLst>
                </a:gridCol>
                <a:gridCol w="1143000">
                  <a:extLst>
                    <a:ext uri="{9D8B030D-6E8A-4147-A177-3AD203B41FA5}">
                      <a16:colId xmlns:a16="http://schemas.microsoft.com/office/drawing/2014/main" val="890417238"/>
                    </a:ext>
                  </a:extLst>
                </a:gridCol>
                <a:gridCol w="1143000">
                  <a:extLst>
                    <a:ext uri="{9D8B030D-6E8A-4147-A177-3AD203B41FA5}">
                      <a16:colId xmlns:a16="http://schemas.microsoft.com/office/drawing/2014/main" val="1383612093"/>
                    </a:ext>
                  </a:extLst>
                </a:gridCol>
                <a:gridCol w="1143000">
                  <a:extLst>
                    <a:ext uri="{9D8B030D-6E8A-4147-A177-3AD203B41FA5}">
                      <a16:colId xmlns:a16="http://schemas.microsoft.com/office/drawing/2014/main" val="3710366135"/>
                    </a:ext>
                  </a:extLst>
                </a:gridCol>
                <a:gridCol w="1143000">
                  <a:extLst>
                    <a:ext uri="{9D8B030D-6E8A-4147-A177-3AD203B41FA5}">
                      <a16:colId xmlns:a16="http://schemas.microsoft.com/office/drawing/2014/main" val="3208470479"/>
                    </a:ext>
                  </a:extLst>
                </a:gridCol>
                <a:gridCol w="1143000">
                  <a:extLst>
                    <a:ext uri="{9D8B030D-6E8A-4147-A177-3AD203B41FA5}">
                      <a16:colId xmlns:a16="http://schemas.microsoft.com/office/drawing/2014/main" val="2575009599"/>
                    </a:ext>
                  </a:extLst>
                </a:gridCol>
              </a:tblGrid>
              <a:tr h="370840">
                <a:tc>
                  <a:txBody>
                    <a:bodyPr/>
                    <a:lstStyle/>
                    <a:p>
                      <a:pPr algn="ctr"/>
                      <a:r>
                        <a:rPr lang="en-US" altLang="zh-CN" dirty="0"/>
                        <a:t>Interval</a:t>
                      </a:r>
                      <a:endParaRPr lang="zh-CN" altLang="en-US" dirty="0"/>
                    </a:p>
                  </a:txBody>
                  <a:tcPr/>
                </a:tc>
                <a:tc>
                  <a:txBody>
                    <a:bodyPr/>
                    <a:lstStyle/>
                    <a:p>
                      <a:pPr algn="ctr"/>
                      <a:r>
                        <a:rPr lang="en-US" altLang="zh-CN" dirty="0"/>
                        <a:t>60s</a:t>
                      </a:r>
                      <a:endParaRPr lang="zh-CN" altLang="en-US" dirty="0"/>
                    </a:p>
                  </a:txBody>
                  <a:tcPr/>
                </a:tc>
                <a:tc>
                  <a:txBody>
                    <a:bodyPr/>
                    <a:lstStyle/>
                    <a:p>
                      <a:pPr algn="ctr"/>
                      <a:r>
                        <a:rPr lang="en-US" altLang="zh-CN" dirty="0"/>
                        <a:t>120s</a:t>
                      </a:r>
                      <a:endParaRPr lang="zh-CN" altLang="en-US" dirty="0"/>
                    </a:p>
                  </a:txBody>
                  <a:tcPr/>
                </a:tc>
                <a:tc>
                  <a:txBody>
                    <a:bodyPr/>
                    <a:lstStyle/>
                    <a:p>
                      <a:pPr algn="ctr"/>
                      <a:r>
                        <a:rPr lang="en-US" altLang="zh-CN" dirty="0"/>
                        <a:t>180s</a:t>
                      </a:r>
                      <a:endParaRPr lang="zh-CN" altLang="en-US" dirty="0"/>
                    </a:p>
                  </a:txBody>
                  <a:tcPr/>
                </a:tc>
                <a:tc>
                  <a:txBody>
                    <a:bodyPr/>
                    <a:lstStyle/>
                    <a:p>
                      <a:pPr algn="ctr"/>
                      <a:r>
                        <a:rPr lang="en-US" altLang="zh-CN" dirty="0"/>
                        <a:t>240s</a:t>
                      </a:r>
                      <a:endParaRPr lang="zh-CN" altLang="en-US" dirty="0"/>
                    </a:p>
                  </a:txBody>
                  <a:tcPr/>
                </a:tc>
                <a:tc>
                  <a:txBody>
                    <a:bodyPr/>
                    <a:lstStyle/>
                    <a:p>
                      <a:pPr algn="ctr"/>
                      <a:r>
                        <a:rPr lang="en-US" altLang="zh-CN" dirty="0"/>
                        <a:t>300s</a:t>
                      </a:r>
                      <a:endParaRPr lang="zh-CN" altLang="en-US" dirty="0"/>
                    </a:p>
                  </a:txBody>
                  <a:tcPr/>
                </a:tc>
                <a:extLst>
                  <a:ext uri="{0D108BD9-81ED-4DB2-BD59-A6C34878D82A}">
                    <a16:rowId xmlns:a16="http://schemas.microsoft.com/office/drawing/2014/main" val="883725212"/>
                  </a:ext>
                </a:extLst>
              </a:tr>
              <a:tr h="370840">
                <a:tc>
                  <a:txBody>
                    <a:bodyPr/>
                    <a:lstStyle/>
                    <a:p>
                      <a:pPr algn="ctr"/>
                      <a:r>
                        <a:rPr lang="en-US" altLang="zh-CN" dirty="0"/>
                        <a:t>Min </a:t>
                      </a:r>
                      <a:r>
                        <a:rPr lang="en-US" altLang="zh-CN" dirty="0" err="1"/>
                        <a:t>Obs</a:t>
                      </a:r>
                      <a:endParaRPr lang="zh-CN" altLang="en-US" dirty="0"/>
                    </a:p>
                  </a:txBody>
                  <a:tcPr/>
                </a:tc>
                <a:tc>
                  <a:txBody>
                    <a:bodyPr/>
                    <a:lstStyle/>
                    <a:p>
                      <a:pPr algn="ctr"/>
                      <a:r>
                        <a:rPr lang="en-US" altLang="zh-CN" dirty="0"/>
                        <a:t>35</a:t>
                      </a:r>
                      <a:endParaRPr lang="zh-CN" altLang="en-US" dirty="0"/>
                    </a:p>
                  </a:txBody>
                  <a:tcPr/>
                </a:tc>
                <a:tc>
                  <a:txBody>
                    <a:bodyPr/>
                    <a:lstStyle/>
                    <a:p>
                      <a:pPr algn="ctr"/>
                      <a:r>
                        <a:rPr lang="en-US" altLang="zh-CN" dirty="0"/>
                        <a:t>75</a:t>
                      </a:r>
                      <a:endParaRPr lang="zh-CN" altLang="en-US" dirty="0"/>
                    </a:p>
                  </a:txBody>
                  <a:tcPr/>
                </a:tc>
                <a:tc>
                  <a:txBody>
                    <a:bodyPr/>
                    <a:lstStyle/>
                    <a:p>
                      <a:pPr algn="ctr"/>
                      <a:r>
                        <a:rPr lang="en-US" altLang="zh-CN" dirty="0"/>
                        <a:t>110</a:t>
                      </a:r>
                      <a:endParaRPr lang="zh-CN" altLang="en-US" dirty="0"/>
                    </a:p>
                  </a:txBody>
                  <a:tcPr/>
                </a:tc>
                <a:tc>
                  <a:txBody>
                    <a:bodyPr/>
                    <a:lstStyle/>
                    <a:p>
                      <a:pPr algn="ctr"/>
                      <a:r>
                        <a:rPr lang="en-US" altLang="zh-CN" dirty="0"/>
                        <a:t>150</a:t>
                      </a:r>
                      <a:endParaRPr lang="zh-CN" altLang="en-US" dirty="0"/>
                    </a:p>
                  </a:txBody>
                  <a:tcPr/>
                </a:tc>
                <a:tc>
                  <a:txBody>
                    <a:bodyPr/>
                    <a:lstStyle/>
                    <a:p>
                      <a:pPr algn="ctr"/>
                      <a:r>
                        <a:rPr lang="en-US" altLang="zh-CN" dirty="0"/>
                        <a:t>180</a:t>
                      </a:r>
                      <a:endParaRPr lang="zh-CN" altLang="en-US" dirty="0"/>
                    </a:p>
                  </a:txBody>
                  <a:tcPr/>
                </a:tc>
                <a:extLst>
                  <a:ext uri="{0D108BD9-81ED-4DB2-BD59-A6C34878D82A}">
                    <a16:rowId xmlns:a16="http://schemas.microsoft.com/office/drawing/2014/main" val="3413841591"/>
                  </a:ext>
                </a:extLst>
              </a:tr>
            </a:tbl>
          </a:graphicData>
        </a:graphic>
      </p:graphicFrame>
      <p:pic>
        <p:nvPicPr>
          <p:cNvPr id="10" name="图片 9">
            <a:extLst>
              <a:ext uri="{FF2B5EF4-FFF2-40B4-BE49-F238E27FC236}">
                <a16:creationId xmlns:a16="http://schemas.microsoft.com/office/drawing/2014/main" id="{4087F410-8A5B-E5DA-162F-FE848E751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4000"/>
            <a:ext cx="9144000" cy="4580035"/>
          </a:xfrm>
          <a:prstGeom prst="rect">
            <a:avLst/>
          </a:prstGeom>
        </p:spPr>
      </p:pic>
    </p:spTree>
    <p:extLst>
      <p:ext uri="{BB962C8B-B14F-4D97-AF65-F5344CB8AC3E}">
        <p14:creationId xmlns:p14="http://schemas.microsoft.com/office/powerpoint/2010/main" val="341068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89162-1B5F-C70C-99B8-77C734D4DDF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183A6B-C5BA-8539-A0A0-E7EE06B9E624}"/>
              </a:ext>
            </a:extLst>
          </p:cNvPr>
          <p:cNvSpPr txBox="1"/>
          <p:nvPr/>
        </p:nvSpPr>
        <p:spPr>
          <a:xfrm>
            <a:off x="252483" y="76200"/>
            <a:ext cx="7739210" cy="584775"/>
          </a:xfrm>
          <a:prstGeom prst="rect">
            <a:avLst/>
          </a:prstGeom>
          <a:noFill/>
        </p:spPr>
        <p:txBody>
          <a:bodyPr wrap="square" rtlCol="0">
            <a:spAutoFit/>
          </a:bodyPr>
          <a:lstStyle/>
          <a:p>
            <a:pPr>
              <a:spcAft>
                <a:spcPts val="600"/>
              </a:spcAft>
            </a:pPr>
            <a:r>
              <a:rPr lang="en-US" altLang="zh-CN" sz="3200" dirty="0">
                <a:solidFill>
                  <a:srgbClr val="074FB0"/>
                </a:solidFill>
              </a:rPr>
              <a:t>Satellite Altimetry</a:t>
            </a:r>
          </a:p>
        </p:txBody>
      </p:sp>
      <p:sp>
        <p:nvSpPr>
          <p:cNvPr id="3" name="Untertitel 3">
            <a:extLst>
              <a:ext uri="{FF2B5EF4-FFF2-40B4-BE49-F238E27FC236}">
                <a16:creationId xmlns:a16="http://schemas.microsoft.com/office/drawing/2014/main" id="{227B7E7C-102E-AD41-8E40-9B9F261747A0}"/>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22" name="文本框 21">
            <a:extLst>
              <a:ext uri="{FF2B5EF4-FFF2-40B4-BE49-F238E27FC236}">
                <a16:creationId xmlns:a16="http://schemas.microsoft.com/office/drawing/2014/main" id="{BD03761B-1242-5876-27D1-3655B35D1FE9}"/>
              </a:ext>
            </a:extLst>
          </p:cNvPr>
          <p:cNvSpPr txBox="1"/>
          <p:nvPr/>
        </p:nvSpPr>
        <p:spPr>
          <a:xfrm>
            <a:off x="572400" y="890424"/>
            <a:ext cx="7620000" cy="1169551"/>
          </a:xfrm>
          <a:prstGeom prst="rect">
            <a:avLst/>
          </a:prstGeom>
          <a:noFill/>
        </p:spPr>
        <p:txBody>
          <a:bodyPr wrap="square" rtlCol="0">
            <a:spAutoFit/>
          </a:bodyPr>
          <a:lstStyle/>
          <a:p>
            <a:pPr marL="285750" indent="-285750" algn="l">
              <a:spcAft>
                <a:spcPts val="600"/>
              </a:spcAft>
              <a:buFont typeface="Arial" panose="020B0604020202020204" pitchFamily="34" charset="0"/>
              <a:buChar char="•"/>
            </a:pPr>
            <a:r>
              <a:rPr lang="en-US" altLang="zh-CN" sz="2000" dirty="0"/>
              <a:t>Monitor of ground surface elevation, especially oceanic regions</a:t>
            </a:r>
          </a:p>
          <a:p>
            <a:pPr marL="285750" indent="-285750" algn="l">
              <a:spcAft>
                <a:spcPts val="600"/>
              </a:spcAft>
              <a:buFont typeface="Arial" panose="020B0604020202020204" pitchFamily="34" charset="0"/>
              <a:buChar char="•"/>
            </a:pPr>
            <a:r>
              <a:rPr lang="en-US" altLang="zh-CN" sz="2000" dirty="0"/>
              <a:t>Signal sent in nadir direction, signal travel time indicates the distance</a:t>
            </a:r>
          </a:p>
          <a:p>
            <a:pPr marL="285750" indent="-285750" algn="l">
              <a:spcAft>
                <a:spcPts val="600"/>
              </a:spcAft>
              <a:buFont typeface="Arial" panose="020B0604020202020204" pitchFamily="34" charset="0"/>
              <a:buChar char="•"/>
            </a:pPr>
            <a:r>
              <a:rPr lang="en-US" altLang="zh-CN" sz="2000" dirty="0"/>
              <a:t>High accuracy level of orbit height and travel time measurements</a:t>
            </a:r>
          </a:p>
        </p:txBody>
      </p:sp>
      <p:pic>
        <p:nvPicPr>
          <p:cNvPr id="5" name="图片 4">
            <a:extLst>
              <a:ext uri="{FF2B5EF4-FFF2-40B4-BE49-F238E27FC236}">
                <a16:creationId xmlns:a16="http://schemas.microsoft.com/office/drawing/2014/main" id="{055FAED9-4007-0EB6-4DCC-3CF5CB21E5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876" y="2059975"/>
            <a:ext cx="6339047" cy="4221079"/>
          </a:xfrm>
          <a:prstGeom prst="rect">
            <a:avLst/>
          </a:prstGeom>
        </p:spPr>
      </p:pic>
      <p:pic>
        <p:nvPicPr>
          <p:cNvPr id="1028" name="Picture 4">
            <a:extLst>
              <a:ext uri="{FF2B5EF4-FFF2-40B4-BE49-F238E27FC236}">
                <a16:creationId xmlns:a16="http://schemas.microsoft.com/office/drawing/2014/main" id="{EAD27EB2-EF86-95CF-9907-17A8337D51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876" y="2044075"/>
            <a:ext cx="6356466" cy="422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98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1D1C3-911C-FBD6-DE86-4AA07BEFFE4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A2DB329-5C61-7887-08E7-06F4519D95C7}"/>
              </a:ext>
            </a:extLst>
          </p:cNvPr>
          <p:cNvSpPr txBox="1"/>
          <p:nvPr/>
        </p:nvSpPr>
        <p:spPr>
          <a:xfrm>
            <a:off x="252483" y="76200"/>
            <a:ext cx="7739210" cy="584775"/>
          </a:xfrm>
          <a:prstGeom prst="rect">
            <a:avLst/>
          </a:prstGeom>
          <a:noFill/>
        </p:spPr>
        <p:txBody>
          <a:bodyPr wrap="square" rtlCol="0">
            <a:spAutoFit/>
          </a:bodyPr>
          <a:lstStyle/>
          <a:p>
            <a:pPr>
              <a:spcAft>
                <a:spcPts val="600"/>
              </a:spcAft>
            </a:pPr>
            <a:r>
              <a:rPr lang="en-US" altLang="zh-CN" sz="3200" dirty="0">
                <a:solidFill>
                  <a:srgbClr val="074FB0"/>
                </a:solidFill>
              </a:rPr>
              <a:t>Satellite Altimetry: Observation Equation</a:t>
            </a:r>
          </a:p>
        </p:txBody>
      </p:sp>
      <p:sp>
        <p:nvSpPr>
          <p:cNvPr id="3" name="Untertitel 3">
            <a:extLst>
              <a:ext uri="{FF2B5EF4-FFF2-40B4-BE49-F238E27FC236}">
                <a16:creationId xmlns:a16="http://schemas.microsoft.com/office/drawing/2014/main" id="{B119830D-DDEF-04B1-1AFF-2C425070BD5F}"/>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22" name="文本框 21">
            <a:extLst>
              <a:ext uri="{FF2B5EF4-FFF2-40B4-BE49-F238E27FC236}">
                <a16:creationId xmlns:a16="http://schemas.microsoft.com/office/drawing/2014/main" id="{EB5400D1-DE92-CC3F-CF1C-EBB1A8B805AC}"/>
              </a:ext>
            </a:extLst>
          </p:cNvPr>
          <p:cNvSpPr txBox="1"/>
          <p:nvPr/>
        </p:nvSpPr>
        <p:spPr>
          <a:xfrm>
            <a:off x="572400" y="890424"/>
            <a:ext cx="7620000" cy="40011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sz="2000" dirty="0"/>
              <a:t>Ionosphere combination for </a:t>
            </a:r>
            <a:r>
              <a:rPr lang="en-US" altLang="zh-CN" sz="2000" b="1" dirty="0"/>
              <a:t>dual-frequency </a:t>
            </a:r>
            <a:r>
              <a:rPr lang="en-US" altLang="zh-CN" sz="2000" dirty="0"/>
              <a:t>radar altimetry</a:t>
            </a:r>
          </a:p>
        </p:txBody>
      </p:sp>
      <p:sp>
        <p:nvSpPr>
          <p:cNvPr id="14" name="文本框 13">
            <a:extLst>
              <a:ext uri="{FF2B5EF4-FFF2-40B4-BE49-F238E27FC236}">
                <a16:creationId xmlns:a16="http://schemas.microsoft.com/office/drawing/2014/main" id="{8489A35D-6A44-3735-07C2-F2CD1B703C4E}"/>
              </a:ext>
            </a:extLst>
          </p:cNvPr>
          <p:cNvSpPr txBox="1"/>
          <p:nvPr/>
        </p:nvSpPr>
        <p:spPr>
          <a:xfrm>
            <a:off x="572399" y="4724400"/>
            <a:ext cx="7620000" cy="400110"/>
          </a:xfrm>
          <a:prstGeom prst="rect">
            <a:avLst/>
          </a:prstGeom>
          <a:noFill/>
        </p:spPr>
        <p:txBody>
          <a:bodyPr wrap="square" rtlCol="0">
            <a:spAutoFit/>
          </a:bodyPr>
          <a:lstStyle/>
          <a:p>
            <a:pPr marL="285750" indent="-285750" algn="l">
              <a:spcAft>
                <a:spcPts val="600"/>
              </a:spcAft>
              <a:buFont typeface="Arial" panose="020B0604020202020204" pitchFamily="34" charset="0"/>
              <a:buChar char="•"/>
            </a:pPr>
            <a:r>
              <a:rPr lang="en-US" altLang="zh-CN" sz="2000" dirty="0"/>
              <a:t>How to obtain STEC (VTEC) for </a:t>
            </a:r>
            <a:r>
              <a:rPr lang="en-US" altLang="zh-CN" sz="2000" b="1" dirty="0"/>
              <a:t>single-frequency</a:t>
            </a:r>
            <a:r>
              <a:rPr lang="en-US" altLang="zh-CN" sz="2000" dirty="0"/>
              <a:t> radar altimetry?</a:t>
            </a:r>
          </a:p>
        </p:txBody>
      </p:sp>
      <p:pic>
        <p:nvPicPr>
          <p:cNvPr id="5" name="图片 4">
            <a:extLst>
              <a:ext uri="{FF2B5EF4-FFF2-40B4-BE49-F238E27FC236}">
                <a16:creationId xmlns:a16="http://schemas.microsoft.com/office/drawing/2014/main" id="{803A3D09-AE00-D0B9-C18B-370968504446}"/>
              </a:ext>
            </a:extLst>
          </p:cNvPr>
          <p:cNvPicPr>
            <a:picLocks noChangeAspect="1"/>
          </p:cNvPicPr>
          <p:nvPr/>
        </p:nvPicPr>
        <p:blipFill>
          <a:blip r:embed="rId3"/>
          <a:stretch>
            <a:fillRect/>
          </a:stretch>
        </p:blipFill>
        <p:spPr>
          <a:xfrm>
            <a:off x="1769495" y="1801828"/>
            <a:ext cx="5225807" cy="2411278"/>
          </a:xfrm>
          <a:prstGeom prst="rect">
            <a:avLst/>
          </a:prstGeom>
        </p:spPr>
      </p:pic>
    </p:spTree>
    <p:extLst>
      <p:ext uri="{BB962C8B-B14F-4D97-AF65-F5344CB8AC3E}">
        <p14:creationId xmlns:p14="http://schemas.microsoft.com/office/powerpoint/2010/main" val="1329351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1D997-28E5-F16E-1D92-E83B83155C7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41410A8-503A-0732-1F28-1968EB5CEA8C}"/>
              </a:ext>
            </a:extLst>
          </p:cNvPr>
          <p:cNvSpPr txBox="1"/>
          <p:nvPr/>
        </p:nvSpPr>
        <p:spPr>
          <a:xfrm>
            <a:off x="252483" y="76200"/>
            <a:ext cx="7739210" cy="584775"/>
          </a:xfrm>
          <a:prstGeom prst="rect">
            <a:avLst/>
          </a:prstGeom>
          <a:noFill/>
        </p:spPr>
        <p:txBody>
          <a:bodyPr wrap="square" rtlCol="0">
            <a:spAutoFit/>
          </a:bodyPr>
          <a:lstStyle/>
          <a:p>
            <a:pPr>
              <a:spcAft>
                <a:spcPts val="600"/>
              </a:spcAft>
            </a:pPr>
            <a:r>
              <a:rPr lang="en-US" altLang="zh-CN" sz="3200" dirty="0">
                <a:solidFill>
                  <a:srgbClr val="074FB0"/>
                </a:solidFill>
              </a:rPr>
              <a:t>Satellite Altimetry: Jason-3 Mission</a:t>
            </a:r>
          </a:p>
        </p:txBody>
      </p:sp>
      <p:sp>
        <p:nvSpPr>
          <p:cNvPr id="3" name="Untertitel 3">
            <a:extLst>
              <a:ext uri="{FF2B5EF4-FFF2-40B4-BE49-F238E27FC236}">
                <a16:creationId xmlns:a16="http://schemas.microsoft.com/office/drawing/2014/main" id="{0463F106-5D5F-2DF2-6C26-055838054E89}"/>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22" name="文本框 21">
            <a:extLst>
              <a:ext uri="{FF2B5EF4-FFF2-40B4-BE49-F238E27FC236}">
                <a16:creationId xmlns:a16="http://schemas.microsoft.com/office/drawing/2014/main" id="{7882E86C-CECB-4346-A45F-E2F22FFC982E}"/>
              </a:ext>
            </a:extLst>
          </p:cNvPr>
          <p:cNvSpPr txBox="1"/>
          <p:nvPr/>
        </p:nvSpPr>
        <p:spPr>
          <a:xfrm>
            <a:off x="572400" y="890424"/>
            <a:ext cx="7620000"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DORIS IPP and altimetry IPP are closely distributed</a:t>
            </a:r>
          </a:p>
          <a:p>
            <a:pPr marL="342900" indent="-342900">
              <a:buFont typeface="Arial" panose="020B0604020202020204" pitchFamily="34" charset="0"/>
              <a:buChar char="•"/>
            </a:pPr>
            <a:r>
              <a:rPr lang="en-US" altLang="zh-CN" sz="2000" b="1" dirty="0"/>
              <a:t>Dual frequency </a:t>
            </a:r>
            <a:r>
              <a:rPr lang="en-US" altLang="zh-CN" sz="2000" dirty="0"/>
              <a:t>altimetry with dual frequency DORIS onboard</a:t>
            </a:r>
          </a:p>
          <a:p>
            <a:pPr marL="342900" indent="-342900">
              <a:buFont typeface="Arial" panose="020B0604020202020204" pitchFamily="34" charset="0"/>
              <a:buChar char="•"/>
            </a:pPr>
            <a:r>
              <a:rPr lang="en-US" altLang="zh-CN" sz="2000" dirty="0"/>
              <a:t>DORIS-based altimetry VTEC VS Dual frequency altimetry VTEC</a:t>
            </a:r>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endParaRPr lang="en-US" altLang="zh-CN" sz="2000" dirty="0"/>
          </a:p>
        </p:txBody>
      </p:sp>
      <p:pic>
        <p:nvPicPr>
          <p:cNvPr id="5" name="图片 4">
            <a:extLst>
              <a:ext uri="{FF2B5EF4-FFF2-40B4-BE49-F238E27FC236}">
                <a16:creationId xmlns:a16="http://schemas.microsoft.com/office/drawing/2014/main" id="{6979B154-CC74-BA74-0733-671D9AD4CA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330" y="1828800"/>
            <a:ext cx="8495186" cy="4480776"/>
          </a:xfrm>
          <a:prstGeom prst="rect">
            <a:avLst/>
          </a:prstGeom>
        </p:spPr>
      </p:pic>
    </p:spTree>
    <p:extLst>
      <p:ext uri="{BB962C8B-B14F-4D97-AF65-F5344CB8AC3E}">
        <p14:creationId xmlns:p14="http://schemas.microsoft.com/office/powerpoint/2010/main" val="1386095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1E77B-F6A3-1872-4ABE-7AE22FE506B4}"/>
            </a:ext>
          </a:extLst>
        </p:cNvPr>
        <p:cNvGrpSpPr/>
        <p:nvPr/>
      </p:nvGrpSpPr>
      <p:grpSpPr>
        <a:xfrm>
          <a:off x="0" y="0"/>
          <a:ext cx="0" cy="0"/>
          <a:chOff x="0" y="0"/>
          <a:chExt cx="0" cy="0"/>
        </a:xfrm>
      </p:grpSpPr>
      <p:sp>
        <p:nvSpPr>
          <p:cNvPr id="4" name="等腰三角形 3">
            <a:extLst>
              <a:ext uri="{FF2B5EF4-FFF2-40B4-BE49-F238E27FC236}">
                <a16:creationId xmlns:a16="http://schemas.microsoft.com/office/drawing/2014/main" id="{A8969261-AA83-2766-F469-65D22FA4AB87}"/>
              </a:ext>
            </a:extLst>
          </p:cNvPr>
          <p:cNvSpPr/>
          <p:nvPr>
            <p:custDataLst>
              <p:tags r:id="rId2"/>
            </p:custDataLst>
          </p:nvPr>
        </p:nvSpPr>
        <p:spPr>
          <a:xfrm rot="5400000">
            <a:off x="-285989" y="1479390"/>
            <a:ext cx="4146847" cy="3574868"/>
          </a:xfrm>
          <a:prstGeom prst="triangle">
            <a:avLst/>
          </a:prstGeom>
          <a:pattFill prst="lt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74FB0"/>
              </a:solidFill>
            </a:endParaRPr>
          </a:p>
        </p:txBody>
      </p:sp>
      <p:sp>
        <p:nvSpPr>
          <p:cNvPr id="9" name="等腰三角形 8">
            <a:extLst>
              <a:ext uri="{FF2B5EF4-FFF2-40B4-BE49-F238E27FC236}">
                <a16:creationId xmlns:a16="http://schemas.microsoft.com/office/drawing/2014/main" id="{9F409CD9-2473-64D1-BADB-49EB0D54517A}"/>
              </a:ext>
            </a:extLst>
          </p:cNvPr>
          <p:cNvSpPr/>
          <p:nvPr>
            <p:custDataLst>
              <p:tags r:id="rId3"/>
            </p:custDataLst>
          </p:nvPr>
        </p:nvSpPr>
        <p:spPr>
          <a:xfrm rot="5400000">
            <a:off x="-288000" y="1656000"/>
            <a:ext cx="4146847" cy="3600000"/>
          </a:xfrm>
          <a:prstGeom prst="triangle">
            <a:avLst/>
          </a:prstGeom>
          <a:pattFill prst="lt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74FB0"/>
              </a:solidFill>
            </a:endParaRPr>
          </a:p>
        </p:txBody>
      </p:sp>
      <p:sp>
        <p:nvSpPr>
          <p:cNvPr id="10" name="文本框 9">
            <a:extLst>
              <a:ext uri="{FF2B5EF4-FFF2-40B4-BE49-F238E27FC236}">
                <a16:creationId xmlns:a16="http://schemas.microsoft.com/office/drawing/2014/main" id="{50B8F1B5-E658-3F5B-8E96-763A51E25227}"/>
              </a:ext>
            </a:extLst>
          </p:cNvPr>
          <p:cNvSpPr txBox="1"/>
          <p:nvPr>
            <p:custDataLst>
              <p:tags r:id="rId4"/>
            </p:custDataLst>
          </p:nvPr>
        </p:nvSpPr>
        <p:spPr>
          <a:xfrm>
            <a:off x="538163" y="1255849"/>
            <a:ext cx="4186237" cy="4219575"/>
          </a:xfrm>
          <a:prstGeom prst="rect">
            <a:avLst/>
          </a:prstGeom>
        </p:spPr>
        <p:txBody>
          <a:bodyPr vert="horz" lIns="67500" tIns="35100" rIns="67500" bIns="35100" rtlCol="0" anchor="ctr" anchorCtr="0">
            <a:normAutofit/>
          </a:bodyPr>
          <a:lstStyle>
            <a:lvl1pPr marL="228600" indent="-228600" fontAlgn="auto">
              <a:lnSpc>
                <a:spcPct val="150000"/>
              </a:lnSpc>
              <a:spcBef>
                <a:spcPts val="0"/>
              </a:spcBef>
              <a:spcAft>
                <a:spcPts val="800"/>
              </a:spcAft>
              <a:buFont typeface="Arial" panose="020B0604020202020204" pitchFamily="34" charset="0"/>
              <a:buChar char="•"/>
              <a:defRPr sz="1200" u="none" strike="noStrike" cap="none" spc="150" normalizeH="0" baseline="0">
                <a:solidFill>
                  <a:schemeClr val="bg2">
                    <a:lumMod val="50000"/>
                  </a:scheme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342900">
              <a:lnSpc>
                <a:spcPct val="100000"/>
              </a:lnSpc>
              <a:buNone/>
            </a:pPr>
            <a:r>
              <a:rPr lang="en-US" sz="3600" dirty="0">
                <a:solidFill>
                  <a:srgbClr val="074FB0"/>
                </a:solidFill>
              </a:rPr>
              <a:t>Methods</a:t>
            </a:r>
          </a:p>
        </p:txBody>
      </p:sp>
      <p:sp>
        <p:nvSpPr>
          <p:cNvPr id="2" name="Untertitel 3">
            <a:extLst>
              <a:ext uri="{FF2B5EF4-FFF2-40B4-BE49-F238E27FC236}">
                <a16:creationId xmlns:a16="http://schemas.microsoft.com/office/drawing/2014/main" id="{B9DFEE6D-D129-C0EC-1F7B-6E3EE70C0F2D}"/>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3" name="文本框 2">
            <a:extLst>
              <a:ext uri="{FF2B5EF4-FFF2-40B4-BE49-F238E27FC236}">
                <a16:creationId xmlns:a16="http://schemas.microsoft.com/office/drawing/2014/main" id="{0E71589B-2DD3-A449-8009-1FEC0C501103}"/>
              </a:ext>
            </a:extLst>
          </p:cNvPr>
          <p:cNvSpPr txBox="1"/>
          <p:nvPr/>
        </p:nvSpPr>
        <p:spPr>
          <a:xfrm>
            <a:off x="261790" y="65218"/>
            <a:ext cx="6367610" cy="584775"/>
          </a:xfrm>
          <a:prstGeom prst="rect">
            <a:avLst/>
          </a:prstGeom>
          <a:noFill/>
        </p:spPr>
        <p:txBody>
          <a:bodyPr wrap="square" rtlCol="0">
            <a:spAutoFit/>
          </a:bodyPr>
          <a:lstStyle/>
          <a:p>
            <a:pPr algn="l">
              <a:spcAft>
                <a:spcPts val="600"/>
              </a:spcAft>
            </a:pPr>
            <a:r>
              <a:rPr lang="en-US" altLang="zh-CN" sz="3200" dirty="0">
                <a:solidFill>
                  <a:srgbClr val="074FB0"/>
                </a:solidFill>
              </a:rPr>
              <a:t>DORIS-based Ionospheric Corrections</a:t>
            </a:r>
            <a:endParaRPr lang="zh-CN" altLang="en-US" sz="3200" dirty="0">
              <a:solidFill>
                <a:srgbClr val="074FB0"/>
              </a:solidFill>
            </a:endParaRPr>
          </a:p>
        </p:txBody>
      </p:sp>
    </p:spTree>
    <p:custDataLst>
      <p:tags r:id="rId1"/>
    </p:custDataLst>
    <p:extLst>
      <p:ext uri="{BB962C8B-B14F-4D97-AF65-F5344CB8AC3E}">
        <p14:creationId xmlns:p14="http://schemas.microsoft.com/office/powerpoint/2010/main" val="320700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06DD8-1CB0-A7D0-5C4C-3FB25DB440F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BE18932-EED4-37C4-63EC-A3178D632A1B}"/>
              </a:ext>
            </a:extLst>
          </p:cNvPr>
          <p:cNvSpPr txBox="1"/>
          <p:nvPr/>
        </p:nvSpPr>
        <p:spPr>
          <a:xfrm>
            <a:off x="252483" y="76200"/>
            <a:ext cx="7739210" cy="584775"/>
          </a:xfrm>
          <a:prstGeom prst="rect">
            <a:avLst/>
          </a:prstGeom>
          <a:noFill/>
        </p:spPr>
        <p:txBody>
          <a:bodyPr wrap="square" rtlCol="0">
            <a:spAutoFit/>
          </a:bodyPr>
          <a:lstStyle/>
          <a:p>
            <a:pPr>
              <a:spcAft>
                <a:spcPts val="600"/>
              </a:spcAft>
            </a:pPr>
            <a:r>
              <a:rPr lang="en-US" altLang="zh-CN" sz="3200" dirty="0">
                <a:solidFill>
                  <a:srgbClr val="074FB0"/>
                </a:solidFill>
              </a:rPr>
              <a:t>Method: DORIS-based Altimetry VTEC</a:t>
            </a:r>
          </a:p>
        </p:txBody>
      </p:sp>
      <p:sp>
        <p:nvSpPr>
          <p:cNvPr id="3" name="Untertitel 3">
            <a:extLst>
              <a:ext uri="{FF2B5EF4-FFF2-40B4-BE49-F238E27FC236}">
                <a16:creationId xmlns:a16="http://schemas.microsoft.com/office/drawing/2014/main" id="{F36A7039-BB6B-B3B6-82D0-7ED0BCA947DF}"/>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5" name="文本框 4">
            <a:extLst>
              <a:ext uri="{FF2B5EF4-FFF2-40B4-BE49-F238E27FC236}">
                <a16:creationId xmlns:a16="http://schemas.microsoft.com/office/drawing/2014/main" id="{EEAFFEB1-16B6-A21D-09A7-9A5D548881BA}"/>
              </a:ext>
            </a:extLst>
          </p:cNvPr>
          <p:cNvSpPr txBox="1"/>
          <p:nvPr/>
        </p:nvSpPr>
        <p:spPr>
          <a:xfrm>
            <a:off x="206408" y="936533"/>
            <a:ext cx="1295400" cy="381000"/>
          </a:xfrm>
          <a:prstGeom prst="rect">
            <a:avLst/>
          </a:prstGeom>
          <a:noFill/>
        </p:spPr>
        <p:txBody>
          <a:bodyPr wrap="square" rtlCol="0">
            <a:spAutoFit/>
          </a:bodyPr>
          <a:lstStyle/>
          <a:p>
            <a:pPr algn="l">
              <a:spcAft>
                <a:spcPts val="600"/>
              </a:spcAft>
            </a:pPr>
            <a:r>
              <a:rPr lang="en-US" altLang="zh-CN" dirty="0"/>
              <a:t>DORIS VTEC</a:t>
            </a:r>
            <a:endParaRPr lang="zh-CN" altLang="en-US" dirty="0"/>
          </a:p>
        </p:txBody>
      </p:sp>
      <p:cxnSp>
        <p:nvCxnSpPr>
          <p:cNvPr id="7" name="直接箭头连接符 6">
            <a:extLst>
              <a:ext uri="{FF2B5EF4-FFF2-40B4-BE49-F238E27FC236}">
                <a16:creationId xmlns:a16="http://schemas.microsoft.com/office/drawing/2014/main" id="{B2AA6A7E-BDC9-10DD-4E59-A54B0706366C}"/>
              </a:ext>
            </a:extLst>
          </p:cNvPr>
          <p:cNvCxnSpPr>
            <a:cxnSpLocks/>
          </p:cNvCxnSpPr>
          <p:nvPr/>
        </p:nvCxnSpPr>
        <p:spPr>
          <a:xfrm>
            <a:off x="1501808" y="1119452"/>
            <a:ext cx="647700" cy="0"/>
          </a:xfrm>
          <a:prstGeom prst="straightConnector1">
            <a:avLst/>
          </a:prstGeom>
          <a:ln>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12030641-ED18-809F-1C2C-7245C9DB40B9}"/>
              </a:ext>
            </a:extLst>
          </p:cNvPr>
          <p:cNvSpPr txBox="1"/>
          <p:nvPr/>
        </p:nvSpPr>
        <p:spPr>
          <a:xfrm>
            <a:off x="2172435" y="948201"/>
            <a:ext cx="1676400" cy="369332"/>
          </a:xfrm>
          <a:prstGeom prst="rect">
            <a:avLst/>
          </a:prstGeom>
          <a:noFill/>
        </p:spPr>
        <p:txBody>
          <a:bodyPr wrap="square" rtlCol="0">
            <a:spAutoFit/>
          </a:bodyPr>
          <a:lstStyle/>
          <a:p>
            <a:pPr algn="l">
              <a:spcAft>
                <a:spcPts val="600"/>
              </a:spcAft>
            </a:pPr>
            <a:r>
              <a:rPr lang="en-US" altLang="zh-CN" dirty="0"/>
              <a:t>Selection</a:t>
            </a:r>
            <a:endParaRPr lang="zh-CN" altLang="en-US" dirty="0"/>
          </a:p>
        </p:txBody>
      </p:sp>
      <p:sp>
        <p:nvSpPr>
          <p:cNvPr id="14" name="文本框 13">
            <a:extLst>
              <a:ext uri="{FF2B5EF4-FFF2-40B4-BE49-F238E27FC236}">
                <a16:creationId xmlns:a16="http://schemas.microsoft.com/office/drawing/2014/main" id="{2499D6BD-ED9A-0591-E0BF-9917241C666D}"/>
              </a:ext>
            </a:extLst>
          </p:cNvPr>
          <p:cNvSpPr txBox="1"/>
          <p:nvPr/>
        </p:nvSpPr>
        <p:spPr>
          <a:xfrm>
            <a:off x="3881877" y="961566"/>
            <a:ext cx="1991987" cy="369332"/>
          </a:xfrm>
          <a:prstGeom prst="rect">
            <a:avLst/>
          </a:prstGeom>
          <a:noFill/>
        </p:spPr>
        <p:txBody>
          <a:bodyPr wrap="square" rtlCol="0">
            <a:spAutoFit/>
          </a:bodyPr>
          <a:lstStyle/>
          <a:p>
            <a:pPr algn="l">
              <a:spcAft>
                <a:spcPts val="600"/>
              </a:spcAft>
            </a:pPr>
            <a:r>
              <a:rPr lang="en-US" altLang="zh-CN" dirty="0"/>
              <a:t>Interpolation</a:t>
            </a:r>
            <a:endParaRPr lang="zh-CN" altLang="en-US" dirty="0"/>
          </a:p>
        </p:txBody>
      </p:sp>
      <p:cxnSp>
        <p:nvCxnSpPr>
          <p:cNvPr id="15" name="直接箭头连接符 14">
            <a:extLst>
              <a:ext uri="{FF2B5EF4-FFF2-40B4-BE49-F238E27FC236}">
                <a16:creationId xmlns:a16="http://schemas.microsoft.com/office/drawing/2014/main" id="{D6D2C0A5-3223-FE24-A20B-B29D41A7D764}"/>
              </a:ext>
            </a:extLst>
          </p:cNvPr>
          <p:cNvCxnSpPr>
            <a:cxnSpLocks/>
          </p:cNvCxnSpPr>
          <p:nvPr/>
        </p:nvCxnSpPr>
        <p:spPr>
          <a:xfrm>
            <a:off x="3201135" y="1127033"/>
            <a:ext cx="647700" cy="0"/>
          </a:xfrm>
          <a:prstGeom prst="straightConnector1">
            <a:avLst/>
          </a:prstGeom>
          <a:ln>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A0E46F2-3850-7923-E605-8DC897CF4852}"/>
              </a:ext>
            </a:extLst>
          </p:cNvPr>
          <p:cNvSpPr txBox="1"/>
          <p:nvPr/>
        </p:nvSpPr>
        <p:spPr>
          <a:xfrm>
            <a:off x="5906906" y="948201"/>
            <a:ext cx="2984610" cy="369332"/>
          </a:xfrm>
          <a:prstGeom prst="rect">
            <a:avLst/>
          </a:prstGeom>
          <a:noFill/>
        </p:spPr>
        <p:txBody>
          <a:bodyPr wrap="square" rtlCol="0">
            <a:spAutoFit/>
          </a:bodyPr>
          <a:lstStyle/>
          <a:p>
            <a:pPr algn="l">
              <a:spcAft>
                <a:spcPts val="600"/>
              </a:spcAft>
            </a:pPr>
            <a:r>
              <a:rPr lang="en-US" altLang="zh-CN" dirty="0"/>
              <a:t>DORIS-based altimetry VTEC</a:t>
            </a:r>
            <a:endParaRPr lang="zh-CN" altLang="en-US" dirty="0"/>
          </a:p>
        </p:txBody>
      </p:sp>
      <p:cxnSp>
        <p:nvCxnSpPr>
          <p:cNvPr id="17" name="直接箭头连接符 16">
            <a:extLst>
              <a:ext uri="{FF2B5EF4-FFF2-40B4-BE49-F238E27FC236}">
                <a16:creationId xmlns:a16="http://schemas.microsoft.com/office/drawing/2014/main" id="{BCCA8ECC-032A-41DC-E743-FE7F45BAE87D}"/>
              </a:ext>
            </a:extLst>
          </p:cNvPr>
          <p:cNvCxnSpPr>
            <a:cxnSpLocks/>
          </p:cNvCxnSpPr>
          <p:nvPr/>
        </p:nvCxnSpPr>
        <p:spPr>
          <a:xfrm>
            <a:off x="5259206" y="1127033"/>
            <a:ext cx="647700" cy="0"/>
          </a:xfrm>
          <a:prstGeom prst="straightConnector1">
            <a:avLst/>
          </a:prstGeom>
          <a:ln>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B754AF2-2F41-F829-41E2-3FB170356E90}"/>
              </a:ext>
            </a:extLst>
          </p:cNvPr>
          <p:cNvSpPr/>
          <p:nvPr/>
        </p:nvSpPr>
        <p:spPr>
          <a:xfrm>
            <a:off x="951988" y="1636051"/>
            <a:ext cx="7234907" cy="2133600"/>
          </a:xfrm>
          <a:prstGeom prst="rect">
            <a:avLst/>
          </a:prstGeom>
        </p:spPr>
        <p:style>
          <a:lnRef idx="3">
            <a:schemeClr val="lt1"/>
          </a:lnRef>
          <a:fillRef idx="1001">
            <a:schemeClr val="lt1"/>
          </a:fillRef>
          <a:effectRef idx="1">
            <a:schemeClr val="accent3"/>
          </a:effectRef>
          <a:fontRef idx="minor">
            <a:schemeClr val="lt1"/>
          </a:fontRef>
        </p:style>
        <p:txBody>
          <a:bodyPr rtlCol="0" anchor="ctr"/>
          <a:lstStyle/>
          <a:p>
            <a:pPr algn="ctr"/>
            <a:r>
              <a:rPr lang="en-US" altLang="zh-CN" dirty="0"/>
              <a:t>ss55</a:t>
            </a:r>
            <a:endParaRPr lang="zh-CN" altLang="en-US" dirty="0"/>
          </a:p>
        </p:txBody>
      </p:sp>
      <p:sp>
        <p:nvSpPr>
          <p:cNvPr id="6" name="文本框 5">
            <a:extLst>
              <a:ext uri="{FF2B5EF4-FFF2-40B4-BE49-F238E27FC236}">
                <a16:creationId xmlns:a16="http://schemas.microsoft.com/office/drawing/2014/main" id="{B737BC70-19FF-222B-6572-C990EAADDBDF}"/>
              </a:ext>
            </a:extLst>
          </p:cNvPr>
          <p:cNvSpPr txBox="1"/>
          <p:nvPr/>
        </p:nvSpPr>
        <p:spPr>
          <a:xfrm>
            <a:off x="1394318" y="2490689"/>
            <a:ext cx="1950283" cy="400110"/>
          </a:xfrm>
          <a:prstGeom prst="rect">
            <a:avLst/>
          </a:prstGeom>
          <a:noFill/>
        </p:spPr>
        <p:txBody>
          <a:bodyPr wrap="square" rtlCol="0">
            <a:spAutoFit/>
          </a:bodyPr>
          <a:lstStyle/>
          <a:p>
            <a:pPr algn="l">
              <a:spcAft>
                <a:spcPts val="600"/>
              </a:spcAft>
            </a:pPr>
            <a:r>
              <a:rPr lang="en-US" altLang="zh-CN" sz="2000" b="1" dirty="0"/>
              <a:t>Space Division</a:t>
            </a:r>
            <a:endParaRPr lang="zh-CN" altLang="en-US" sz="2000" b="1" dirty="0"/>
          </a:p>
        </p:txBody>
      </p:sp>
      <p:pic>
        <p:nvPicPr>
          <p:cNvPr id="8" name="图片 7">
            <a:extLst>
              <a:ext uri="{FF2B5EF4-FFF2-40B4-BE49-F238E27FC236}">
                <a16:creationId xmlns:a16="http://schemas.microsoft.com/office/drawing/2014/main" id="{3E275C74-42B3-3C0C-F1BA-307D7F9C6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200" y="1615074"/>
            <a:ext cx="4124067" cy="2175549"/>
          </a:xfrm>
          <a:prstGeom prst="rect">
            <a:avLst/>
          </a:prstGeom>
        </p:spPr>
      </p:pic>
      <p:sp>
        <p:nvSpPr>
          <p:cNvPr id="11" name="矩形 10">
            <a:extLst>
              <a:ext uri="{FF2B5EF4-FFF2-40B4-BE49-F238E27FC236}">
                <a16:creationId xmlns:a16="http://schemas.microsoft.com/office/drawing/2014/main" id="{F3BEC964-B04C-2422-0268-FEC790B1128B}"/>
              </a:ext>
            </a:extLst>
          </p:cNvPr>
          <p:cNvSpPr/>
          <p:nvPr/>
        </p:nvSpPr>
        <p:spPr>
          <a:xfrm>
            <a:off x="951988" y="4063956"/>
            <a:ext cx="7234907" cy="2133600"/>
          </a:xfrm>
          <a:prstGeom prst="rect">
            <a:avLst/>
          </a:prstGeom>
        </p:spPr>
        <p:style>
          <a:lnRef idx="3">
            <a:schemeClr val="lt1"/>
          </a:lnRef>
          <a:fillRef idx="1001">
            <a:schemeClr val="lt1"/>
          </a:fillRef>
          <a:effectRef idx="1">
            <a:schemeClr val="accent3"/>
          </a:effectRef>
          <a:fontRef idx="minor">
            <a:schemeClr val="lt1"/>
          </a:fontRef>
        </p:style>
        <p:txBody>
          <a:bodyPr rtlCol="0" anchor="ctr"/>
          <a:lstStyle/>
          <a:p>
            <a:pPr algn="ctr"/>
            <a:r>
              <a:rPr lang="en-US" altLang="zh-CN" dirty="0"/>
              <a:t>ss55</a:t>
            </a:r>
            <a:endParaRPr lang="zh-CN" altLang="en-US" dirty="0"/>
          </a:p>
        </p:txBody>
      </p:sp>
      <p:sp>
        <p:nvSpPr>
          <p:cNvPr id="13" name="文本框 12">
            <a:extLst>
              <a:ext uri="{FF2B5EF4-FFF2-40B4-BE49-F238E27FC236}">
                <a16:creationId xmlns:a16="http://schemas.microsoft.com/office/drawing/2014/main" id="{72118E22-8292-48E7-C430-2BF894E8027D}"/>
              </a:ext>
            </a:extLst>
          </p:cNvPr>
          <p:cNvSpPr txBox="1"/>
          <p:nvPr/>
        </p:nvSpPr>
        <p:spPr>
          <a:xfrm>
            <a:off x="1428709" y="4942259"/>
            <a:ext cx="1735270" cy="400110"/>
          </a:xfrm>
          <a:prstGeom prst="rect">
            <a:avLst/>
          </a:prstGeom>
          <a:noFill/>
        </p:spPr>
        <p:txBody>
          <a:bodyPr wrap="square" rtlCol="0">
            <a:spAutoFit/>
          </a:bodyPr>
          <a:lstStyle/>
          <a:p>
            <a:pPr algn="l">
              <a:spcAft>
                <a:spcPts val="600"/>
              </a:spcAft>
            </a:pPr>
            <a:r>
              <a:rPr lang="en-US" altLang="zh-CN" sz="2000" b="1" dirty="0"/>
              <a:t>Time Division</a:t>
            </a:r>
            <a:endParaRPr lang="zh-CN" altLang="en-US" sz="2000" b="1" dirty="0"/>
          </a:p>
        </p:txBody>
      </p:sp>
      <p:pic>
        <p:nvPicPr>
          <p:cNvPr id="24" name="图片 23">
            <a:extLst>
              <a:ext uri="{FF2B5EF4-FFF2-40B4-BE49-F238E27FC236}">
                <a16:creationId xmlns:a16="http://schemas.microsoft.com/office/drawing/2014/main" id="{D433E262-900A-DAC5-96B9-67328700FD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7377" y="4023156"/>
            <a:ext cx="4121890" cy="2174400"/>
          </a:xfrm>
          <a:prstGeom prst="rect">
            <a:avLst/>
          </a:prstGeom>
        </p:spPr>
      </p:pic>
    </p:spTree>
    <p:extLst>
      <p:ext uri="{BB962C8B-B14F-4D97-AF65-F5344CB8AC3E}">
        <p14:creationId xmlns:p14="http://schemas.microsoft.com/office/powerpoint/2010/main" val="2215976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039E1-23B4-DD36-1C19-93D3053B2A8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465A3DB-011D-3AAD-7A4A-B66B2BD6EA23}"/>
              </a:ext>
            </a:extLst>
          </p:cNvPr>
          <p:cNvSpPr txBox="1"/>
          <p:nvPr/>
        </p:nvSpPr>
        <p:spPr>
          <a:xfrm>
            <a:off x="252483" y="76200"/>
            <a:ext cx="7739210" cy="584775"/>
          </a:xfrm>
          <a:prstGeom prst="rect">
            <a:avLst/>
          </a:prstGeom>
          <a:noFill/>
        </p:spPr>
        <p:txBody>
          <a:bodyPr wrap="square" rtlCol="0">
            <a:spAutoFit/>
          </a:bodyPr>
          <a:lstStyle/>
          <a:p>
            <a:pPr>
              <a:spcAft>
                <a:spcPts val="600"/>
              </a:spcAft>
            </a:pPr>
            <a:r>
              <a:rPr lang="en-US" altLang="zh-CN" sz="3200" dirty="0">
                <a:solidFill>
                  <a:srgbClr val="074FB0"/>
                </a:solidFill>
              </a:rPr>
              <a:t>Method: Data Interpolation</a:t>
            </a:r>
          </a:p>
        </p:txBody>
      </p:sp>
      <p:sp>
        <p:nvSpPr>
          <p:cNvPr id="3" name="Untertitel 3">
            <a:extLst>
              <a:ext uri="{FF2B5EF4-FFF2-40B4-BE49-F238E27FC236}">
                <a16:creationId xmlns:a16="http://schemas.microsoft.com/office/drawing/2014/main" id="{6968C520-3708-8A32-C56F-FED2D982D8E4}"/>
              </a:ext>
            </a:extLst>
          </p:cNvPr>
          <p:cNvSpPr txBox="1"/>
          <p:nvPr/>
        </p:nvSpPr>
        <p:spPr>
          <a:xfrm>
            <a:off x="252483" y="6489353"/>
            <a:ext cx="8639033" cy="184666"/>
          </a:xfrm>
          <a:prstGeom prst="rect">
            <a:avLst/>
          </a:prstGeom>
        </p:spPr>
        <p:txBody>
          <a:bodyPr wrap="square" lIns="0" tIns="0" rIns="0" bIns="0">
            <a:spAutoFit/>
          </a:bodyPr>
          <a:lstStyle>
            <a:lvl1pPr marL="0" indent="0" algn="ctr">
              <a:buNone/>
              <a:defRPr sz="2200" b="0" i="0">
                <a:solidFill>
                  <a:schemeClr val="tx1">
                    <a:tint val="75000"/>
                  </a:schemeClr>
                </a:solidFill>
                <a:latin typeface="Calibri" panose="020F0502020204030204"/>
                <a:ea typeface="+mn-ea"/>
                <a:cs typeface="Calibri" panose="020F0502020204030204"/>
              </a:defRPr>
            </a:lvl1pPr>
            <a:lvl2pPr marL="457200" indent="0" algn="ctr">
              <a:buNone/>
              <a:defRPr>
                <a:solidFill>
                  <a:schemeClr val="tx1">
                    <a:tint val="75000"/>
                  </a:schemeClr>
                </a:solidFill>
                <a:latin typeface="+mn-lt"/>
                <a:ea typeface="+mn-ea"/>
                <a:cs typeface="+mn-cs"/>
              </a:defRPr>
            </a:lvl2pPr>
            <a:lvl3pPr marL="914400" indent="0" algn="ctr">
              <a:buNone/>
              <a:defRPr>
                <a:solidFill>
                  <a:schemeClr val="tx1">
                    <a:tint val="75000"/>
                  </a:schemeClr>
                </a:solidFill>
                <a:latin typeface="+mn-lt"/>
                <a:ea typeface="+mn-ea"/>
                <a:cs typeface="+mn-cs"/>
              </a:defRPr>
            </a:lvl3pPr>
            <a:lvl4pPr marL="1371600" indent="0" algn="ctr">
              <a:buNone/>
              <a:defRPr>
                <a:solidFill>
                  <a:schemeClr val="tx1">
                    <a:tint val="75000"/>
                  </a:schemeClr>
                </a:solidFill>
                <a:latin typeface="+mn-lt"/>
                <a:ea typeface="+mn-ea"/>
                <a:cs typeface="+mn-cs"/>
              </a:defRPr>
            </a:lvl4pPr>
            <a:lvl5pPr marL="1828800" indent="0" algn="ctr">
              <a:buNone/>
              <a:defRPr>
                <a:solidFill>
                  <a:schemeClr val="tx1">
                    <a:tint val="75000"/>
                  </a:schemeClr>
                </a:solidFill>
                <a:latin typeface="+mn-lt"/>
                <a:ea typeface="+mn-ea"/>
                <a:cs typeface="+mn-cs"/>
              </a:defRPr>
            </a:lvl5pPr>
            <a:lvl6pPr marL="2286000" indent="0" algn="ctr">
              <a:buNone/>
              <a:defRPr>
                <a:solidFill>
                  <a:schemeClr val="tx1">
                    <a:tint val="75000"/>
                  </a:schemeClr>
                </a:solidFill>
                <a:latin typeface="+mn-lt"/>
                <a:ea typeface="+mn-ea"/>
                <a:cs typeface="+mn-cs"/>
              </a:defRPr>
            </a:lvl6pPr>
            <a:lvl7pPr marL="2743200" indent="0" algn="ctr">
              <a:buNone/>
              <a:defRPr>
                <a:solidFill>
                  <a:schemeClr val="tx1">
                    <a:tint val="75000"/>
                  </a:schemeClr>
                </a:solidFill>
                <a:latin typeface="+mn-lt"/>
                <a:ea typeface="+mn-ea"/>
                <a:cs typeface="+mn-cs"/>
              </a:defRPr>
            </a:lvl7pPr>
            <a:lvl8pPr marL="3200400" indent="0" algn="ctr">
              <a:buNone/>
              <a:defRPr>
                <a:solidFill>
                  <a:schemeClr val="tx1">
                    <a:tint val="75000"/>
                  </a:schemeClr>
                </a:solidFill>
                <a:latin typeface="+mn-lt"/>
                <a:ea typeface="+mn-ea"/>
                <a:cs typeface="+mn-cs"/>
              </a:defRPr>
            </a:lvl8pPr>
            <a:lvl9pPr marL="3657600" indent="0" algn="ctr">
              <a:buNone/>
              <a:defRPr>
                <a:solidFill>
                  <a:schemeClr val="tx1">
                    <a:tint val="75000"/>
                  </a:schemeClr>
                </a:solidFill>
                <a:latin typeface="+mn-lt"/>
                <a:ea typeface="+mn-ea"/>
                <a:cs typeface="+mn-cs"/>
              </a:defRPr>
            </a:lvl9pPr>
          </a:lstStyle>
          <a:p>
            <a:pPr algn="l"/>
            <a:r>
              <a:rPr lang="en-US" altLang="zh-CN" sz="1200" b="0" i="0" dirty="0">
                <a:solidFill>
                  <a:schemeClr val="tx2"/>
                </a:solidFill>
                <a:effectLst/>
                <a:latin typeface="+mn-lt"/>
              </a:rPr>
              <a:t>DORIS-Based Ionospheric Correction for Single-Frequency Radar Altimetry</a:t>
            </a:r>
            <a:r>
              <a:rPr lang="de-DE" sz="1200" kern="0" dirty="0">
                <a:solidFill>
                  <a:schemeClr val="tx2"/>
                </a:solidFill>
                <a:latin typeface="+mn-lt"/>
              </a:rPr>
              <a:t>| Master Thesis | TUM</a:t>
            </a:r>
          </a:p>
        </p:txBody>
      </p:sp>
      <p:sp>
        <p:nvSpPr>
          <p:cNvPr id="6" name="矩形 5">
            <a:extLst>
              <a:ext uri="{FF2B5EF4-FFF2-40B4-BE49-F238E27FC236}">
                <a16:creationId xmlns:a16="http://schemas.microsoft.com/office/drawing/2014/main" id="{3389B745-FC0A-C0BC-52C5-A455200139E7}"/>
              </a:ext>
            </a:extLst>
          </p:cNvPr>
          <p:cNvSpPr/>
          <p:nvPr/>
        </p:nvSpPr>
        <p:spPr>
          <a:xfrm>
            <a:off x="764946" y="1481597"/>
            <a:ext cx="7620000" cy="1483447"/>
          </a:xfrm>
          <a:prstGeom prst="rect">
            <a:avLst/>
          </a:prstGeom>
        </p:spPr>
        <p:style>
          <a:lnRef idx="3">
            <a:schemeClr val="lt1"/>
          </a:lnRef>
          <a:fillRef idx="1001">
            <a:schemeClr val="lt1"/>
          </a:fillRef>
          <a:effectRef idx="1">
            <a:schemeClr val="accent3"/>
          </a:effectRef>
          <a:fontRef idx="minor">
            <a:schemeClr val="lt1"/>
          </a:fontRef>
        </p:style>
        <p:txBody>
          <a:bodyPr rtlCol="0" anchor="ctr"/>
          <a:lstStyle/>
          <a:p>
            <a:pPr algn="ctr"/>
            <a:r>
              <a:rPr lang="en-US" altLang="zh-CN" dirty="0"/>
              <a:t>ss55</a:t>
            </a:r>
            <a:endParaRPr lang="zh-CN" altLang="en-US" dirty="0"/>
          </a:p>
        </p:txBody>
      </p:sp>
      <p:sp>
        <p:nvSpPr>
          <p:cNvPr id="8" name="文本框 7">
            <a:extLst>
              <a:ext uri="{FF2B5EF4-FFF2-40B4-BE49-F238E27FC236}">
                <a16:creationId xmlns:a16="http://schemas.microsoft.com/office/drawing/2014/main" id="{B1463F99-2F94-3A61-D4DF-7CC42924435C}"/>
              </a:ext>
            </a:extLst>
          </p:cNvPr>
          <p:cNvSpPr txBox="1"/>
          <p:nvPr/>
        </p:nvSpPr>
        <p:spPr>
          <a:xfrm>
            <a:off x="4244557" y="1550937"/>
            <a:ext cx="654883" cy="400110"/>
          </a:xfrm>
          <a:prstGeom prst="rect">
            <a:avLst/>
          </a:prstGeom>
          <a:noFill/>
        </p:spPr>
        <p:txBody>
          <a:bodyPr wrap="square" rtlCol="0">
            <a:spAutoFit/>
          </a:bodyPr>
          <a:lstStyle/>
          <a:p>
            <a:pPr algn="l">
              <a:spcAft>
                <a:spcPts val="600"/>
              </a:spcAft>
            </a:pPr>
            <a:r>
              <a:rPr lang="en-US" altLang="zh-CN" sz="2000" b="1" dirty="0"/>
              <a:t>IDW</a:t>
            </a:r>
            <a:endParaRPr lang="zh-CN" altLang="en-US" sz="2000" b="1" dirty="0"/>
          </a:p>
        </p:txBody>
      </p:sp>
      <p:pic>
        <p:nvPicPr>
          <p:cNvPr id="7" name="图片 6">
            <a:extLst>
              <a:ext uri="{FF2B5EF4-FFF2-40B4-BE49-F238E27FC236}">
                <a16:creationId xmlns:a16="http://schemas.microsoft.com/office/drawing/2014/main" id="{A8E08D1B-5B83-5BAF-9DB8-CFFACB820747}"/>
              </a:ext>
            </a:extLst>
          </p:cNvPr>
          <p:cNvPicPr>
            <a:picLocks noChangeAspect="1"/>
          </p:cNvPicPr>
          <p:nvPr/>
        </p:nvPicPr>
        <p:blipFill>
          <a:blip r:embed="rId3"/>
          <a:stretch>
            <a:fillRect/>
          </a:stretch>
        </p:blipFill>
        <p:spPr>
          <a:xfrm>
            <a:off x="4748118" y="2157905"/>
            <a:ext cx="883312" cy="573331"/>
          </a:xfrm>
          <a:prstGeom prst="rect">
            <a:avLst/>
          </a:prstGeom>
        </p:spPr>
      </p:pic>
      <p:pic>
        <p:nvPicPr>
          <p:cNvPr id="11" name="图片 10">
            <a:extLst>
              <a:ext uri="{FF2B5EF4-FFF2-40B4-BE49-F238E27FC236}">
                <a16:creationId xmlns:a16="http://schemas.microsoft.com/office/drawing/2014/main" id="{AC1C92A7-31B5-E7EF-A3C9-578708CA47EB}"/>
              </a:ext>
            </a:extLst>
          </p:cNvPr>
          <p:cNvPicPr>
            <a:picLocks noChangeAspect="1"/>
          </p:cNvPicPr>
          <p:nvPr/>
        </p:nvPicPr>
        <p:blipFill>
          <a:blip r:embed="rId4"/>
          <a:stretch>
            <a:fillRect/>
          </a:stretch>
        </p:blipFill>
        <p:spPr>
          <a:xfrm>
            <a:off x="2969966" y="2142110"/>
            <a:ext cx="1602032" cy="625451"/>
          </a:xfrm>
          <a:prstGeom prst="rect">
            <a:avLst/>
          </a:prstGeom>
        </p:spPr>
      </p:pic>
      <p:sp>
        <p:nvSpPr>
          <p:cNvPr id="12" name="矩形 11">
            <a:extLst>
              <a:ext uri="{FF2B5EF4-FFF2-40B4-BE49-F238E27FC236}">
                <a16:creationId xmlns:a16="http://schemas.microsoft.com/office/drawing/2014/main" id="{E3C626F5-21CC-05ED-D3EB-28A034D977F5}"/>
              </a:ext>
            </a:extLst>
          </p:cNvPr>
          <p:cNvSpPr/>
          <p:nvPr/>
        </p:nvSpPr>
        <p:spPr>
          <a:xfrm>
            <a:off x="759054" y="3305369"/>
            <a:ext cx="7620000" cy="2749956"/>
          </a:xfrm>
          <a:prstGeom prst="rect">
            <a:avLst/>
          </a:prstGeom>
        </p:spPr>
        <p:style>
          <a:lnRef idx="3">
            <a:schemeClr val="lt1"/>
          </a:lnRef>
          <a:fillRef idx="1001">
            <a:schemeClr val="lt1"/>
          </a:fillRef>
          <a:effectRef idx="1">
            <a:schemeClr val="accent3"/>
          </a:effectRef>
          <a:fontRef idx="minor">
            <a:schemeClr val="lt1"/>
          </a:fontRef>
        </p:style>
        <p:txBody>
          <a:bodyPr rtlCol="0" anchor="ctr"/>
          <a:lstStyle/>
          <a:p>
            <a:pPr algn="ctr"/>
            <a:r>
              <a:rPr lang="en-US" altLang="zh-CN" dirty="0"/>
              <a:t>ss55</a:t>
            </a:r>
            <a:endParaRPr lang="zh-CN" altLang="en-US" dirty="0"/>
          </a:p>
        </p:txBody>
      </p:sp>
      <p:sp>
        <p:nvSpPr>
          <p:cNvPr id="13" name="文本框 12">
            <a:extLst>
              <a:ext uri="{FF2B5EF4-FFF2-40B4-BE49-F238E27FC236}">
                <a16:creationId xmlns:a16="http://schemas.microsoft.com/office/drawing/2014/main" id="{21704187-9B44-6D36-77FD-22E957CB94CC}"/>
              </a:ext>
            </a:extLst>
          </p:cNvPr>
          <p:cNvSpPr txBox="1"/>
          <p:nvPr/>
        </p:nvSpPr>
        <p:spPr>
          <a:xfrm>
            <a:off x="4096620" y="3346559"/>
            <a:ext cx="944868" cy="400110"/>
          </a:xfrm>
          <a:prstGeom prst="rect">
            <a:avLst/>
          </a:prstGeom>
          <a:noFill/>
        </p:spPr>
        <p:txBody>
          <a:bodyPr wrap="square" rtlCol="0">
            <a:spAutoFit/>
          </a:bodyPr>
          <a:lstStyle/>
          <a:p>
            <a:pPr algn="l">
              <a:spcAft>
                <a:spcPts val="600"/>
              </a:spcAft>
            </a:pPr>
            <a:r>
              <a:rPr lang="en-US" altLang="zh-CN" sz="2000" b="1" dirty="0"/>
              <a:t>Kriging</a:t>
            </a:r>
            <a:endParaRPr lang="zh-CN" altLang="en-US" b="1" dirty="0"/>
          </a:p>
        </p:txBody>
      </p:sp>
      <p:pic>
        <p:nvPicPr>
          <p:cNvPr id="17" name="图片 16">
            <a:extLst>
              <a:ext uri="{FF2B5EF4-FFF2-40B4-BE49-F238E27FC236}">
                <a16:creationId xmlns:a16="http://schemas.microsoft.com/office/drawing/2014/main" id="{605DAF34-4853-0D04-5196-63F226897F04}"/>
              </a:ext>
            </a:extLst>
          </p:cNvPr>
          <p:cNvPicPr>
            <a:picLocks noChangeAspect="1"/>
          </p:cNvPicPr>
          <p:nvPr/>
        </p:nvPicPr>
        <p:blipFill>
          <a:blip r:embed="rId5"/>
          <a:stretch>
            <a:fillRect/>
          </a:stretch>
        </p:blipFill>
        <p:spPr>
          <a:xfrm>
            <a:off x="2927819" y="3666150"/>
            <a:ext cx="1316738" cy="630938"/>
          </a:xfrm>
          <a:prstGeom prst="rect">
            <a:avLst/>
          </a:prstGeom>
        </p:spPr>
      </p:pic>
      <p:pic>
        <p:nvPicPr>
          <p:cNvPr id="24" name="图片 23">
            <a:extLst>
              <a:ext uri="{FF2B5EF4-FFF2-40B4-BE49-F238E27FC236}">
                <a16:creationId xmlns:a16="http://schemas.microsoft.com/office/drawing/2014/main" id="{BB0CFAF3-794A-A713-0CB2-7698C72E100A}"/>
              </a:ext>
            </a:extLst>
          </p:cNvPr>
          <p:cNvPicPr>
            <a:picLocks noChangeAspect="1"/>
          </p:cNvPicPr>
          <p:nvPr/>
        </p:nvPicPr>
        <p:blipFill>
          <a:blip r:embed="rId6"/>
          <a:stretch>
            <a:fillRect/>
          </a:stretch>
        </p:blipFill>
        <p:spPr>
          <a:xfrm>
            <a:off x="943917" y="4403050"/>
            <a:ext cx="4123039" cy="1530709"/>
          </a:xfrm>
          <a:prstGeom prst="rect">
            <a:avLst/>
          </a:prstGeom>
        </p:spPr>
      </p:pic>
      <p:pic>
        <p:nvPicPr>
          <p:cNvPr id="26" name="图片 25">
            <a:extLst>
              <a:ext uri="{FF2B5EF4-FFF2-40B4-BE49-F238E27FC236}">
                <a16:creationId xmlns:a16="http://schemas.microsoft.com/office/drawing/2014/main" id="{430F88D4-0A80-CE36-90C0-B7CDC994C1D7}"/>
              </a:ext>
            </a:extLst>
          </p:cNvPr>
          <p:cNvPicPr>
            <a:picLocks noChangeAspect="1"/>
          </p:cNvPicPr>
          <p:nvPr/>
        </p:nvPicPr>
        <p:blipFill>
          <a:blip r:embed="rId7"/>
          <a:stretch>
            <a:fillRect/>
          </a:stretch>
        </p:blipFill>
        <p:spPr>
          <a:xfrm>
            <a:off x="5274194" y="4403050"/>
            <a:ext cx="2109524" cy="491035"/>
          </a:xfrm>
          <a:prstGeom prst="rect">
            <a:avLst/>
          </a:prstGeom>
        </p:spPr>
      </p:pic>
      <p:pic>
        <p:nvPicPr>
          <p:cNvPr id="32" name="图片 31">
            <a:extLst>
              <a:ext uri="{FF2B5EF4-FFF2-40B4-BE49-F238E27FC236}">
                <a16:creationId xmlns:a16="http://schemas.microsoft.com/office/drawing/2014/main" id="{E9398C5F-9F1E-C717-B3D4-DA7F4C1DA5F8}"/>
              </a:ext>
            </a:extLst>
          </p:cNvPr>
          <p:cNvPicPr>
            <a:picLocks noChangeAspect="1"/>
          </p:cNvPicPr>
          <p:nvPr/>
        </p:nvPicPr>
        <p:blipFill>
          <a:blip r:embed="rId8"/>
          <a:stretch>
            <a:fillRect/>
          </a:stretch>
        </p:blipFill>
        <p:spPr>
          <a:xfrm>
            <a:off x="5246424" y="5399038"/>
            <a:ext cx="3031241" cy="452630"/>
          </a:xfrm>
          <a:prstGeom prst="rect">
            <a:avLst/>
          </a:prstGeom>
        </p:spPr>
      </p:pic>
      <p:pic>
        <p:nvPicPr>
          <p:cNvPr id="34" name="图片 33">
            <a:extLst>
              <a:ext uri="{FF2B5EF4-FFF2-40B4-BE49-F238E27FC236}">
                <a16:creationId xmlns:a16="http://schemas.microsoft.com/office/drawing/2014/main" id="{EA5B210F-E9D5-FFFE-7142-8EE21FECB220}"/>
              </a:ext>
            </a:extLst>
          </p:cNvPr>
          <p:cNvPicPr>
            <a:picLocks noChangeAspect="1"/>
          </p:cNvPicPr>
          <p:nvPr/>
        </p:nvPicPr>
        <p:blipFill>
          <a:blip r:embed="rId9"/>
          <a:stretch>
            <a:fillRect/>
          </a:stretch>
        </p:blipFill>
        <p:spPr>
          <a:xfrm>
            <a:off x="5269171" y="5001172"/>
            <a:ext cx="973838" cy="290779"/>
          </a:xfrm>
          <a:prstGeom prst="rect">
            <a:avLst/>
          </a:prstGeom>
        </p:spPr>
      </p:pic>
      <p:sp>
        <p:nvSpPr>
          <p:cNvPr id="19" name="文本框 18">
            <a:extLst>
              <a:ext uri="{FF2B5EF4-FFF2-40B4-BE49-F238E27FC236}">
                <a16:creationId xmlns:a16="http://schemas.microsoft.com/office/drawing/2014/main" id="{07BB285B-D8A5-8E9D-61E2-4360738C873C}"/>
              </a:ext>
            </a:extLst>
          </p:cNvPr>
          <p:cNvSpPr txBox="1"/>
          <p:nvPr/>
        </p:nvSpPr>
        <p:spPr>
          <a:xfrm>
            <a:off x="206408" y="936533"/>
            <a:ext cx="1295400" cy="381000"/>
          </a:xfrm>
          <a:prstGeom prst="rect">
            <a:avLst/>
          </a:prstGeom>
          <a:noFill/>
        </p:spPr>
        <p:txBody>
          <a:bodyPr wrap="square" rtlCol="0">
            <a:spAutoFit/>
          </a:bodyPr>
          <a:lstStyle/>
          <a:p>
            <a:pPr algn="l">
              <a:spcAft>
                <a:spcPts val="600"/>
              </a:spcAft>
            </a:pPr>
            <a:r>
              <a:rPr lang="en-US" altLang="zh-CN" dirty="0"/>
              <a:t>DORIS VTEC</a:t>
            </a:r>
            <a:endParaRPr lang="zh-CN" altLang="en-US" dirty="0"/>
          </a:p>
        </p:txBody>
      </p:sp>
      <p:cxnSp>
        <p:nvCxnSpPr>
          <p:cNvPr id="20" name="直接箭头连接符 19">
            <a:extLst>
              <a:ext uri="{FF2B5EF4-FFF2-40B4-BE49-F238E27FC236}">
                <a16:creationId xmlns:a16="http://schemas.microsoft.com/office/drawing/2014/main" id="{1DE4830C-11E0-68A9-DDDE-C3BDF3880EAF}"/>
              </a:ext>
            </a:extLst>
          </p:cNvPr>
          <p:cNvCxnSpPr>
            <a:cxnSpLocks/>
          </p:cNvCxnSpPr>
          <p:nvPr/>
        </p:nvCxnSpPr>
        <p:spPr>
          <a:xfrm>
            <a:off x="1501808" y="1119452"/>
            <a:ext cx="647700" cy="0"/>
          </a:xfrm>
          <a:prstGeom prst="straightConnector1">
            <a:avLst/>
          </a:prstGeom>
          <a:ln>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7EDAF102-9FC2-3E34-A74A-530D882E3395}"/>
              </a:ext>
            </a:extLst>
          </p:cNvPr>
          <p:cNvSpPr txBox="1"/>
          <p:nvPr/>
        </p:nvSpPr>
        <p:spPr>
          <a:xfrm>
            <a:off x="2172435" y="948201"/>
            <a:ext cx="1676400" cy="369332"/>
          </a:xfrm>
          <a:prstGeom prst="rect">
            <a:avLst/>
          </a:prstGeom>
          <a:noFill/>
        </p:spPr>
        <p:txBody>
          <a:bodyPr wrap="square" rtlCol="0">
            <a:spAutoFit/>
          </a:bodyPr>
          <a:lstStyle/>
          <a:p>
            <a:pPr algn="l">
              <a:spcAft>
                <a:spcPts val="600"/>
              </a:spcAft>
            </a:pPr>
            <a:r>
              <a:rPr lang="en-US" altLang="zh-CN" dirty="0"/>
              <a:t>Selection</a:t>
            </a:r>
            <a:endParaRPr lang="zh-CN" altLang="en-US" dirty="0"/>
          </a:p>
        </p:txBody>
      </p:sp>
      <p:sp>
        <p:nvSpPr>
          <p:cNvPr id="22" name="文本框 21">
            <a:extLst>
              <a:ext uri="{FF2B5EF4-FFF2-40B4-BE49-F238E27FC236}">
                <a16:creationId xmlns:a16="http://schemas.microsoft.com/office/drawing/2014/main" id="{0C49FA74-C8A4-6B7E-C5BA-E4C26BA3718B}"/>
              </a:ext>
            </a:extLst>
          </p:cNvPr>
          <p:cNvSpPr txBox="1"/>
          <p:nvPr/>
        </p:nvSpPr>
        <p:spPr>
          <a:xfrm>
            <a:off x="3881877" y="961566"/>
            <a:ext cx="1991987" cy="369332"/>
          </a:xfrm>
          <a:prstGeom prst="rect">
            <a:avLst/>
          </a:prstGeom>
          <a:noFill/>
        </p:spPr>
        <p:txBody>
          <a:bodyPr wrap="square" rtlCol="0">
            <a:spAutoFit/>
          </a:bodyPr>
          <a:lstStyle/>
          <a:p>
            <a:pPr algn="l">
              <a:spcAft>
                <a:spcPts val="600"/>
              </a:spcAft>
            </a:pPr>
            <a:r>
              <a:rPr lang="en-US" altLang="zh-CN" dirty="0"/>
              <a:t>Interpolation</a:t>
            </a:r>
            <a:endParaRPr lang="zh-CN" altLang="en-US" dirty="0"/>
          </a:p>
        </p:txBody>
      </p:sp>
      <p:cxnSp>
        <p:nvCxnSpPr>
          <p:cNvPr id="23" name="直接箭头连接符 22">
            <a:extLst>
              <a:ext uri="{FF2B5EF4-FFF2-40B4-BE49-F238E27FC236}">
                <a16:creationId xmlns:a16="http://schemas.microsoft.com/office/drawing/2014/main" id="{86D52C67-32F1-A2AF-EE09-22E4AF02CA62}"/>
              </a:ext>
            </a:extLst>
          </p:cNvPr>
          <p:cNvCxnSpPr>
            <a:cxnSpLocks/>
          </p:cNvCxnSpPr>
          <p:nvPr/>
        </p:nvCxnSpPr>
        <p:spPr>
          <a:xfrm>
            <a:off x="3201135" y="1127033"/>
            <a:ext cx="647700" cy="0"/>
          </a:xfrm>
          <a:prstGeom prst="straightConnector1">
            <a:avLst/>
          </a:prstGeom>
          <a:ln>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5" name="文本框 24">
            <a:extLst>
              <a:ext uri="{FF2B5EF4-FFF2-40B4-BE49-F238E27FC236}">
                <a16:creationId xmlns:a16="http://schemas.microsoft.com/office/drawing/2014/main" id="{E11AA663-1C85-A80F-C223-2AE2F8EEC7D7}"/>
              </a:ext>
            </a:extLst>
          </p:cNvPr>
          <p:cNvSpPr txBox="1"/>
          <p:nvPr/>
        </p:nvSpPr>
        <p:spPr>
          <a:xfrm>
            <a:off x="5906906" y="948201"/>
            <a:ext cx="2984610" cy="369332"/>
          </a:xfrm>
          <a:prstGeom prst="rect">
            <a:avLst/>
          </a:prstGeom>
          <a:noFill/>
        </p:spPr>
        <p:txBody>
          <a:bodyPr wrap="square" rtlCol="0">
            <a:spAutoFit/>
          </a:bodyPr>
          <a:lstStyle/>
          <a:p>
            <a:pPr algn="l">
              <a:spcAft>
                <a:spcPts val="600"/>
              </a:spcAft>
            </a:pPr>
            <a:r>
              <a:rPr lang="en-US" altLang="zh-CN" dirty="0"/>
              <a:t>DORIS-base altimetry VTEC</a:t>
            </a:r>
            <a:endParaRPr lang="zh-CN" altLang="en-US" dirty="0"/>
          </a:p>
        </p:txBody>
      </p:sp>
      <p:cxnSp>
        <p:nvCxnSpPr>
          <p:cNvPr id="27" name="直接箭头连接符 26">
            <a:extLst>
              <a:ext uri="{FF2B5EF4-FFF2-40B4-BE49-F238E27FC236}">
                <a16:creationId xmlns:a16="http://schemas.microsoft.com/office/drawing/2014/main" id="{B9E1C7F1-FAC4-B0B2-951C-2E6CD9577920}"/>
              </a:ext>
            </a:extLst>
          </p:cNvPr>
          <p:cNvCxnSpPr>
            <a:cxnSpLocks/>
          </p:cNvCxnSpPr>
          <p:nvPr/>
        </p:nvCxnSpPr>
        <p:spPr>
          <a:xfrm>
            <a:off x="5259206" y="1127033"/>
            <a:ext cx="647700" cy="0"/>
          </a:xfrm>
          <a:prstGeom prst="straightConnector1">
            <a:avLst/>
          </a:prstGeom>
          <a:ln>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013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534a1188-e356-4374-89ed-027c3297232d"/>
  <p:tag name="COMMONDATA" val="eyJoZGlkIjoiMzhlODYyMWI1ODNmZGJlMzA3NTk5ZDE0YjA4NTdlZmIifQ=="/>
</p:tagLst>
</file>

<file path=ppt/tags/tag10.xml><?xml version="1.0" encoding="utf-8"?>
<p:tagLst xmlns:a="http://schemas.openxmlformats.org/drawingml/2006/main" xmlns:r="http://schemas.openxmlformats.org/officeDocument/2006/relationships" xmlns:p="http://schemas.openxmlformats.org/presentationml/2006/main">
  <p:tag name="KSO_WM_SLIDE_ID" val="diagram20200775_1"/>
  <p:tag name="KSO_WM_TEMPLATE_SUBCATEGORY" val="0"/>
  <p:tag name="KSO_WM_SLIDE_TYPE" val="text"/>
  <p:tag name="KSO_WM_SLIDE_SUBTYPE" val="pureTxt"/>
  <p:tag name="KSO_WM_SLIDE_ITEM_CNT" val="0"/>
  <p:tag name="KSO_WM_SLIDE_INDEX" val="1"/>
  <p:tag name="KSO_WM_SLIDE_SIZE" val="933*443"/>
  <p:tag name="KSO_WM_SLIDE_POSITION" val="-30*48"/>
  <p:tag name="KSO_WM_TAG_VERSION" val="1.0"/>
  <p:tag name="KSO_WM_BEAUTIFY_FLAG" val="#wm#"/>
  <p:tag name="KSO_WM_TEMPLATE_CATEGORY" val="diagram"/>
  <p:tag name="KSO_WM_TEMPLATE_INDEX" val="20200775"/>
  <p:tag name="KSO_WM_SLIDE_LAYOUT" val="f"/>
  <p:tag name="KSO_WM_SLIDE_LAYOUT_CNT"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5_1*i*1"/>
  <p:tag name="KSO_WM_TEMPLATE_CATEGORY" val="diagram"/>
  <p:tag name="KSO_WM_TEMPLATE_INDEX" val="20200775"/>
  <p:tag name="KSO_WM_UNIT_LAYERLEVEL" val="1"/>
  <p:tag name="KSO_WM_TAG_VERSION" val="1.0"/>
  <p:tag name="KSO_WM_BEAUTIFY_FLAG" val="#wm#"/>
  <p:tag name="KSO_WM_UNIT_TYPE" val="i"/>
  <p:tag name="KSO_WM_UNIT_INDEX" val="1"/>
  <p:tag name="KSO_WM_UNIT_FILL_FORE_SCHEMECOLOR_INDEX_BRIGHTNESS" val="0"/>
  <p:tag name="KSO_WM_UNIT_FILL_FORE_SCHEMECOLOR_INDEX" val="16"/>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2"/>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5_1*i*1"/>
  <p:tag name="KSO_WM_TEMPLATE_CATEGORY" val="diagram"/>
  <p:tag name="KSO_WM_TEMPLATE_INDEX" val="20200775"/>
  <p:tag name="KSO_WM_UNIT_LAYERLEVEL" val="1"/>
  <p:tag name="KSO_WM_TAG_VERSION" val="1.0"/>
  <p:tag name="KSO_WM_BEAUTIFY_FLAG" val="#wm#"/>
  <p:tag name="KSO_WM_UNIT_TYPE" val="i"/>
  <p:tag name="KSO_WM_UNIT_INDEX" val="1"/>
  <p:tag name="KSO_WM_UNIT_FILL_FORE_SCHEMECOLOR_INDEX_BRIGHTNESS" val="0"/>
  <p:tag name="KSO_WM_UNIT_FILL_FORE_SCHEMECOLOR_INDEX" val="16"/>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2"/>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1380"/>
  <p:tag name="KSO_WM_UNIT_HIGHLIGHT" val="0"/>
  <p:tag name="KSO_WM_UNIT_COMPATIBLE" val="0"/>
  <p:tag name="KSO_WM_UNIT_DIAGRAM_ISNUMVISUAL" val="0"/>
  <p:tag name="KSO_WM_UNIT_DIAGRAM_ISREFERUNIT" val="0"/>
  <p:tag name="KSO_WM_UNIT_TYPE" val="f"/>
  <p:tag name="KSO_WM_UNIT_INDEX" val="1"/>
  <p:tag name="KSO_WM_UNIT_ID" val="diagram20200775_1*f*1"/>
  <p:tag name="KSO_WM_TEMPLATE_CATEGORY" val="diagram"/>
  <p:tag name="KSO_WM_TEMPLATE_INDEX" val="2020077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SLIDE_ID" val="diagram20200775_1"/>
  <p:tag name="KSO_WM_TEMPLATE_SUBCATEGORY" val="0"/>
  <p:tag name="KSO_WM_SLIDE_TYPE" val="text"/>
  <p:tag name="KSO_WM_SLIDE_SUBTYPE" val="pureTxt"/>
  <p:tag name="KSO_WM_SLIDE_ITEM_CNT" val="0"/>
  <p:tag name="KSO_WM_SLIDE_INDEX" val="1"/>
  <p:tag name="KSO_WM_SLIDE_SIZE" val="933*443"/>
  <p:tag name="KSO_WM_SLIDE_POSITION" val="-30*48"/>
  <p:tag name="KSO_WM_TAG_VERSION" val="1.0"/>
  <p:tag name="KSO_WM_BEAUTIFY_FLAG" val="#wm#"/>
  <p:tag name="KSO_WM_TEMPLATE_CATEGORY" val="diagram"/>
  <p:tag name="KSO_WM_TEMPLATE_INDEX" val="20200775"/>
  <p:tag name="KSO_WM_SLIDE_LAYOUT" val="f"/>
  <p:tag name="KSO_WM_SLIDE_LAYOUT_CNT"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5_1*i*1"/>
  <p:tag name="KSO_WM_TEMPLATE_CATEGORY" val="diagram"/>
  <p:tag name="KSO_WM_TEMPLATE_INDEX" val="20200775"/>
  <p:tag name="KSO_WM_UNIT_LAYERLEVEL" val="1"/>
  <p:tag name="KSO_WM_TAG_VERSION" val="1.0"/>
  <p:tag name="KSO_WM_BEAUTIFY_FLAG" val="#wm#"/>
  <p:tag name="KSO_WM_UNIT_TYPE" val="i"/>
  <p:tag name="KSO_WM_UNIT_INDEX" val="1"/>
  <p:tag name="KSO_WM_UNIT_FILL_FORE_SCHEMECOLOR_INDEX_BRIGHTNESS" val="0"/>
  <p:tag name="KSO_WM_UNIT_FILL_FORE_SCHEMECOLOR_INDEX" val="16"/>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5_1*i*1"/>
  <p:tag name="KSO_WM_TEMPLATE_CATEGORY" val="diagram"/>
  <p:tag name="KSO_WM_TEMPLATE_INDEX" val="20200775"/>
  <p:tag name="KSO_WM_UNIT_LAYERLEVEL" val="1"/>
  <p:tag name="KSO_WM_TAG_VERSION" val="1.0"/>
  <p:tag name="KSO_WM_BEAUTIFY_FLAG" val="#wm#"/>
  <p:tag name="KSO_WM_UNIT_TYPE" val="i"/>
  <p:tag name="KSO_WM_UNIT_INDEX" val="1"/>
  <p:tag name="KSO_WM_UNIT_FILL_FORE_SCHEMECOLOR_INDEX_BRIGHTNESS" val="0"/>
  <p:tag name="KSO_WM_UNIT_FILL_FORE_SCHEMECOLOR_INDEX" val="16"/>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1380"/>
  <p:tag name="KSO_WM_UNIT_HIGHLIGHT" val="0"/>
  <p:tag name="KSO_WM_UNIT_COMPATIBLE" val="0"/>
  <p:tag name="KSO_WM_UNIT_DIAGRAM_ISNUMVISUAL" val="0"/>
  <p:tag name="KSO_WM_UNIT_DIAGRAM_ISREFERUNIT" val="0"/>
  <p:tag name="KSO_WM_UNIT_TYPE" val="f"/>
  <p:tag name="KSO_WM_UNIT_INDEX" val="1"/>
  <p:tag name="KSO_WM_UNIT_ID" val="diagram20200775_1*f*1"/>
  <p:tag name="KSO_WM_TEMPLATE_CATEGORY" val="diagram"/>
  <p:tag name="KSO_WM_TEMPLATE_INDEX" val="2020077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SLIDE_ID" val="diagram20200775_1"/>
  <p:tag name="KSO_WM_TEMPLATE_SUBCATEGORY" val="0"/>
  <p:tag name="KSO_WM_SLIDE_TYPE" val="text"/>
  <p:tag name="KSO_WM_SLIDE_SUBTYPE" val="pureTxt"/>
  <p:tag name="KSO_WM_SLIDE_ITEM_CNT" val="0"/>
  <p:tag name="KSO_WM_SLIDE_INDEX" val="1"/>
  <p:tag name="KSO_WM_SLIDE_SIZE" val="933*443"/>
  <p:tag name="KSO_WM_SLIDE_POSITION" val="-30*48"/>
  <p:tag name="KSO_WM_TAG_VERSION" val="1.0"/>
  <p:tag name="KSO_WM_BEAUTIFY_FLAG" val="#wm#"/>
  <p:tag name="KSO_WM_TEMPLATE_CATEGORY" val="diagram"/>
  <p:tag name="KSO_WM_TEMPLATE_INDEX" val="20200775"/>
  <p:tag name="KSO_WM_SLIDE_LAYOUT" val="f"/>
  <p:tag name="KSO_WM_SLIDE_LAYOUT_CNT"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5_1*i*1"/>
  <p:tag name="KSO_WM_TEMPLATE_CATEGORY" val="diagram"/>
  <p:tag name="KSO_WM_TEMPLATE_INDEX" val="20200775"/>
  <p:tag name="KSO_WM_UNIT_LAYERLEVEL" val="1"/>
  <p:tag name="KSO_WM_TAG_VERSION" val="1.0"/>
  <p:tag name="KSO_WM_BEAUTIFY_FLAG" val="#wm#"/>
  <p:tag name="KSO_WM_UNIT_TYPE" val="i"/>
  <p:tag name="KSO_WM_UNIT_INDEX" val="1"/>
  <p:tag name="KSO_WM_UNIT_FILL_FORE_SCHEMECOLOR_INDEX_BRIGHTNESS" val="0"/>
  <p:tag name="KSO_WM_UNIT_FILL_FORE_SCHEMECOLOR_INDEX" val="16"/>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2"/>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SLIDE_ID" val="diagram20200775_1"/>
  <p:tag name="KSO_WM_TEMPLATE_SUBCATEGORY" val="0"/>
  <p:tag name="KSO_WM_SLIDE_TYPE" val="text"/>
  <p:tag name="KSO_WM_SLIDE_SUBTYPE" val="pureTxt"/>
  <p:tag name="KSO_WM_SLIDE_ITEM_CNT" val="0"/>
  <p:tag name="KSO_WM_SLIDE_INDEX" val="1"/>
  <p:tag name="KSO_WM_SLIDE_SIZE" val="933*443"/>
  <p:tag name="KSO_WM_SLIDE_POSITION" val="-30*48"/>
  <p:tag name="KSO_WM_TAG_VERSION" val="1.0"/>
  <p:tag name="KSO_WM_BEAUTIFY_FLAG" val="#wm#"/>
  <p:tag name="KSO_WM_TEMPLATE_CATEGORY" val="diagram"/>
  <p:tag name="KSO_WM_TEMPLATE_INDEX" val="20200775"/>
  <p:tag name="KSO_WM_SLIDE_LAYOUT" val="f"/>
  <p:tag name="KSO_WM_SLIDE_LAYOUT_CNT"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5_1*i*1"/>
  <p:tag name="KSO_WM_TEMPLATE_CATEGORY" val="diagram"/>
  <p:tag name="KSO_WM_TEMPLATE_INDEX" val="20200775"/>
  <p:tag name="KSO_WM_UNIT_LAYERLEVEL" val="1"/>
  <p:tag name="KSO_WM_TAG_VERSION" val="1.0"/>
  <p:tag name="KSO_WM_BEAUTIFY_FLAG" val="#wm#"/>
  <p:tag name="KSO_WM_UNIT_TYPE" val="i"/>
  <p:tag name="KSO_WM_UNIT_INDEX" val="1"/>
  <p:tag name="KSO_WM_UNIT_FILL_FORE_SCHEMECOLOR_INDEX_BRIGHTNESS" val="0"/>
  <p:tag name="KSO_WM_UNIT_FILL_FORE_SCHEMECOLOR_INDEX" val="16"/>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2"/>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1380"/>
  <p:tag name="KSO_WM_UNIT_HIGHLIGHT" val="0"/>
  <p:tag name="KSO_WM_UNIT_COMPATIBLE" val="0"/>
  <p:tag name="KSO_WM_UNIT_DIAGRAM_ISNUMVISUAL" val="0"/>
  <p:tag name="KSO_WM_UNIT_DIAGRAM_ISREFERUNIT" val="0"/>
  <p:tag name="KSO_WM_UNIT_TYPE" val="f"/>
  <p:tag name="KSO_WM_UNIT_INDEX" val="1"/>
  <p:tag name="KSO_WM_UNIT_ID" val="diagram20200775_1*f*1"/>
  <p:tag name="KSO_WM_TEMPLATE_CATEGORY" val="diagram"/>
  <p:tag name="KSO_WM_TEMPLATE_INDEX" val="2020077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SLIDE_ID" val="diagram20200775_1"/>
  <p:tag name="KSO_WM_TEMPLATE_SUBCATEGORY" val="0"/>
  <p:tag name="KSO_WM_SLIDE_TYPE" val="text"/>
  <p:tag name="KSO_WM_SLIDE_SUBTYPE" val="pureTxt"/>
  <p:tag name="KSO_WM_SLIDE_ITEM_CNT" val="0"/>
  <p:tag name="KSO_WM_SLIDE_INDEX" val="1"/>
  <p:tag name="KSO_WM_SLIDE_SIZE" val="933*443"/>
  <p:tag name="KSO_WM_SLIDE_POSITION" val="-30*48"/>
  <p:tag name="KSO_WM_TAG_VERSION" val="1.0"/>
  <p:tag name="KSO_WM_BEAUTIFY_FLAG" val="#wm#"/>
  <p:tag name="KSO_WM_TEMPLATE_CATEGORY" val="diagram"/>
  <p:tag name="KSO_WM_TEMPLATE_INDEX" val="20200775"/>
  <p:tag name="KSO_WM_SLIDE_LAYOUT" val="f"/>
  <p:tag name="KSO_WM_SLIDE_LAYOUT_CNT"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5_1*i*1"/>
  <p:tag name="KSO_WM_TEMPLATE_CATEGORY" val="diagram"/>
  <p:tag name="KSO_WM_TEMPLATE_INDEX" val="20200775"/>
  <p:tag name="KSO_WM_UNIT_LAYERLEVEL" val="1"/>
  <p:tag name="KSO_WM_TAG_VERSION" val="1.0"/>
  <p:tag name="KSO_WM_BEAUTIFY_FLAG" val="#wm#"/>
  <p:tag name="KSO_WM_UNIT_TYPE" val="i"/>
  <p:tag name="KSO_WM_UNIT_INDEX" val="1"/>
  <p:tag name="KSO_WM_UNIT_FILL_FORE_SCHEMECOLOR_INDEX_BRIGHTNESS" val="0"/>
  <p:tag name="KSO_WM_UNIT_FILL_FORE_SCHEMECOLOR_INDEX" val="16"/>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2"/>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1380"/>
  <p:tag name="KSO_WM_UNIT_HIGHLIGHT" val="0"/>
  <p:tag name="KSO_WM_UNIT_COMPATIBLE" val="0"/>
  <p:tag name="KSO_WM_UNIT_DIAGRAM_ISNUMVISUAL" val="0"/>
  <p:tag name="KSO_WM_UNIT_DIAGRAM_ISREFERUNIT" val="0"/>
  <p:tag name="KSO_WM_UNIT_TYPE" val="f"/>
  <p:tag name="KSO_WM_UNIT_INDEX" val="1"/>
  <p:tag name="KSO_WM_UNIT_ID" val="diagram20200775_1*f*1"/>
  <p:tag name="KSO_WM_TEMPLATE_CATEGORY" val="diagram"/>
  <p:tag name="KSO_WM_TEMPLATE_INDEX" val="2020077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5_1*i*1"/>
  <p:tag name="KSO_WM_TEMPLATE_CATEGORY" val="diagram"/>
  <p:tag name="KSO_WM_TEMPLATE_INDEX" val="20200775"/>
  <p:tag name="KSO_WM_UNIT_LAYERLEVEL" val="1"/>
  <p:tag name="KSO_WM_TAG_VERSION" val="1.0"/>
  <p:tag name="KSO_WM_BEAUTIFY_FLAG" val="#wm#"/>
  <p:tag name="KSO_WM_UNIT_TYPE" val="i"/>
  <p:tag name="KSO_WM_UNIT_INDEX" val="1"/>
  <p:tag name="KSO_WM_UNIT_FILL_FORE_SCHEMECOLOR_INDEX_BRIGHTNESS" val="0"/>
  <p:tag name="KSO_WM_UNIT_FILL_FORE_SCHEMECOLOR_INDEX" val="16"/>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2"/>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5_1*i*1"/>
  <p:tag name="KSO_WM_TEMPLATE_CATEGORY" val="diagram"/>
  <p:tag name="KSO_WM_TEMPLATE_INDEX" val="20200775"/>
  <p:tag name="KSO_WM_UNIT_LAYERLEVEL" val="1"/>
  <p:tag name="KSO_WM_TAG_VERSION" val="1.0"/>
  <p:tag name="KSO_WM_BEAUTIFY_FLAG" val="#wm#"/>
  <p:tag name="KSO_WM_UNIT_TYPE" val="i"/>
  <p:tag name="KSO_WM_UNIT_INDEX" val="1"/>
  <p:tag name="KSO_WM_UNIT_FILL_FORE_SCHEMECOLOR_INDEX_BRIGHTNESS" val="0"/>
  <p:tag name="KSO_WM_UNIT_FILL_FORE_SCHEMECOLOR_INDEX" val="16"/>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2"/>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1380"/>
  <p:tag name="KSO_WM_UNIT_HIGHLIGHT" val="0"/>
  <p:tag name="KSO_WM_UNIT_COMPATIBLE" val="0"/>
  <p:tag name="KSO_WM_UNIT_DIAGRAM_ISNUMVISUAL" val="0"/>
  <p:tag name="KSO_WM_UNIT_DIAGRAM_ISREFERUNIT" val="0"/>
  <p:tag name="KSO_WM_UNIT_TYPE" val="f"/>
  <p:tag name="KSO_WM_UNIT_INDEX" val="1"/>
  <p:tag name="KSO_WM_UNIT_ID" val="diagram20200775_1*f*1"/>
  <p:tag name="KSO_WM_TEMPLATE_CATEGORY" val="diagram"/>
  <p:tag name="KSO_WM_TEMPLATE_INDEX" val="2020077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SLIDE_ID" val="diagram20200775_1"/>
  <p:tag name="KSO_WM_TEMPLATE_SUBCATEGORY" val="0"/>
  <p:tag name="KSO_WM_SLIDE_TYPE" val="text"/>
  <p:tag name="KSO_WM_SLIDE_SUBTYPE" val="pureTxt"/>
  <p:tag name="KSO_WM_SLIDE_ITEM_CNT" val="0"/>
  <p:tag name="KSO_WM_SLIDE_INDEX" val="1"/>
  <p:tag name="KSO_WM_SLIDE_SIZE" val="933*443"/>
  <p:tag name="KSO_WM_SLIDE_POSITION" val="-30*48"/>
  <p:tag name="KSO_WM_TAG_VERSION" val="1.0"/>
  <p:tag name="KSO_WM_BEAUTIFY_FLAG" val="#wm#"/>
  <p:tag name="KSO_WM_TEMPLATE_CATEGORY" val="diagram"/>
  <p:tag name="KSO_WM_TEMPLATE_INDEX" val="20200775"/>
  <p:tag name="KSO_WM_SLIDE_LAYOUT" val="f"/>
  <p:tag name="KSO_WM_SLIDE_LAYOUT_CNT"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5_1*i*1"/>
  <p:tag name="KSO_WM_TEMPLATE_CATEGORY" val="diagram"/>
  <p:tag name="KSO_WM_TEMPLATE_INDEX" val="20200775"/>
  <p:tag name="KSO_WM_UNIT_LAYERLEVEL" val="1"/>
  <p:tag name="KSO_WM_TAG_VERSION" val="1.0"/>
  <p:tag name="KSO_WM_BEAUTIFY_FLAG" val="#wm#"/>
  <p:tag name="KSO_WM_UNIT_TYPE" val="i"/>
  <p:tag name="KSO_WM_UNIT_INDEX" val="1"/>
  <p:tag name="KSO_WM_UNIT_FILL_FORE_SCHEMECOLOR_INDEX_BRIGHTNESS" val="0"/>
  <p:tag name="KSO_WM_UNIT_FILL_FORE_SCHEMECOLOR_INDEX" val="16"/>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2"/>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5_1*i*1"/>
  <p:tag name="KSO_WM_TEMPLATE_CATEGORY" val="diagram"/>
  <p:tag name="KSO_WM_TEMPLATE_INDEX" val="20200775"/>
  <p:tag name="KSO_WM_UNIT_LAYERLEVEL" val="1"/>
  <p:tag name="KSO_WM_TAG_VERSION" val="1.0"/>
  <p:tag name="KSO_WM_BEAUTIFY_FLAG" val="#wm#"/>
  <p:tag name="KSO_WM_UNIT_TYPE" val="i"/>
  <p:tag name="KSO_WM_UNIT_INDEX" val="1"/>
  <p:tag name="KSO_WM_UNIT_FILL_FORE_SCHEMECOLOR_INDEX_BRIGHTNESS" val="0"/>
  <p:tag name="KSO_WM_UNIT_FILL_FORE_SCHEMECOLOR_INDEX" val="16"/>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1380"/>
  <p:tag name="KSO_WM_UNIT_HIGHLIGHT" val="0"/>
  <p:tag name="KSO_WM_UNIT_COMPATIBLE" val="0"/>
  <p:tag name="KSO_WM_UNIT_DIAGRAM_ISNUMVISUAL" val="0"/>
  <p:tag name="KSO_WM_UNIT_DIAGRAM_ISREFERUNIT" val="0"/>
  <p:tag name="KSO_WM_UNIT_TYPE" val="f"/>
  <p:tag name="KSO_WM_UNIT_INDEX" val="1"/>
  <p:tag name="KSO_WM_UNIT_ID" val="diagram20200775_1*f*1"/>
  <p:tag name="KSO_WM_TEMPLATE_CATEGORY" val="diagram"/>
  <p:tag name="KSO_WM_TEMPLATE_INDEX" val="2020077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333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marL="285750" indent="-285750" algn="l">
          <a:spcAft>
            <a:spcPts val="600"/>
          </a:spcAft>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6020</TotalTime>
  <Words>3566</Words>
  <Application>Microsoft Office PowerPoint</Application>
  <PresentationFormat>全屏显示(4:3)</PresentationFormat>
  <Paragraphs>424</Paragraphs>
  <Slides>35</Slides>
  <Notes>35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35</vt:i4>
      </vt:variant>
    </vt:vector>
  </HeadingPairs>
  <TitlesOfParts>
    <vt:vector size="42" baseType="lpstr">
      <vt:lpstr>微软雅黑</vt:lpstr>
      <vt:lpstr>等线</vt:lpstr>
      <vt:lpstr>Arial</vt:lpstr>
      <vt:lpstr>Calibri</vt:lpstr>
      <vt:lpstr>Cambria Math</vt:lpstr>
      <vt:lpstr>Wingdings</vt:lpstr>
      <vt:lpstr>Office Theme</vt:lpstr>
      <vt:lpstr>DORIS-Based Ionospheric Correction  for Single-Frequency Radar Altimetry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Andrea Rascher</dc:creator>
  <cp:lastModifiedBy>Harry Potter</cp:lastModifiedBy>
  <cp:revision>424</cp:revision>
  <cp:lastPrinted>2020-02-04T10:49:00Z</cp:lastPrinted>
  <dcterms:created xsi:type="dcterms:W3CDTF">2017-11-01T20:46:00Z</dcterms:created>
  <dcterms:modified xsi:type="dcterms:W3CDTF">2024-12-11T22:55:55Z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2016-11-03T06:00:00Z</vt:filetime>
  </property>
  <property fmtid="{D5CDD505-2E9C-101B-9397-08002B2CF9AE}" pid="3" name="Creator">
    <vt:lpwstr>Microsoft® PowerPoint® 2013</vt:lpwstr>
  </property>
  <property fmtid="{D5CDD505-2E9C-101B-9397-08002B2CF9AE}" pid="4" name="LastSaved">
    <vt:filetime>2017-11-01T06:00:00Z</vt:filetime>
  </property>
  <property fmtid="{D5CDD505-2E9C-101B-9397-08002B2CF9AE}" pid="5" name="ICV">
    <vt:lpwstr>2C7CDC4D845D47B3917294FEAB35734C_13</vt:lpwstr>
  </property>
  <property fmtid="{D5CDD505-2E9C-101B-9397-08002B2CF9AE}" pid="6" name="KSOProductBuildVer">
    <vt:lpwstr>2052-11.1.0.14036</vt:lpwstr>
  </property>
</Properties>
</file>